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57" r:id="rId2"/>
    <p:sldId id="258" r:id="rId3"/>
    <p:sldId id="326" r:id="rId4"/>
    <p:sldId id="276" r:id="rId5"/>
    <p:sldId id="277" r:id="rId6"/>
    <p:sldId id="278" r:id="rId7"/>
    <p:sldId id="327" r:id="rId8"/>
    <p:sldId id="261" r:id="rId9"/>
    <p:sldId id="332" r:id="rId10"/>
    <p:sldId id="328" r:id="rId11"/>
    <p:sldId id="263" r:id="rId12"/>
    <p:sldId id="335" r:id="rId13"/>
    <p:sldId id="264" r:id="rId14"/>
    <p:sldId id="265" r:id="rId15"/>
    <p:sldId id="267" r:id="rId16"/>
    <p:sldId id="268" r:id="rId17"/>
    <p:sldId id="329" r:id="rId18"/>
    <p:sldId id="269" r:id="rId19"/>
    <p:sldId id="270" r:id="rId20"/>
    <p:sldId id="271" r:id="rId21"/>
    <p:sldId id="274" r:id="rId22"/>
    <p:sldId id="331" r:id="rId23"/>
    <p:sldId id="259" r:id="rId24"/>
    <p:sldId id="333" r:id="rId25"/>
    <p:sldId id="334" r:id="rId26"/>
    <p:sldId id="275" r:id="rId27"/>
    <p:sldId id="330" r:id="rId28"/>
    <p:sldId id="272" r:id="rId29"/>
    <p:sldId id="336" r:id="rId30"/>
    <p:sldId id="273" r:id="rId31"/>
    <p:sldId id="288" r:id="rId32"/>
    <p:sldId id="309" r:id="rId33"/>
    <p:sldId id="291" r:id="rId34"/>
    <p:sldId id="325" r:id="rId35"/>
    <p:sldId id="289" r:id="rId36"/>
    <p:sldId id="314" r:id="rId37"/>
    <p:sldId id="315" r:id="rId38"/>
    <p:sldId id="262" r:id="rId39"/>
    <p:sldId id="281" r:id="rId40"/>
    <p:sldId id="282" r:id="rId41"/>
    <p:sldId id="283" r:id="rId42"/>
    <p:sldId id="284" r:id="rId43"/>
    <p:sldId id="285" r:id="rId44"/>
    <p:sldId id="28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1F82AE-CF88-9F4F-B82D-3989FDA7530E}">
          <p14:sldIdLst>
            <p14:sldId id="257"/>
            <p14:sldId id="258"/>
            <p14:sldId id="326"/>
            <p14:sldId id="276"/>
            <p14:sldId id="277"/>
            <p14:sldId id="278"/>
            <p14:sldId id="327"/>
            <p14:sldId id="261"/>
            <p14:sldId id="332"/>
            <p14:sldId id="328"/>
            <p14:sldId id="263"/>
            <p14:sldId id="335"/>
            <p14:sldId id="264"/>
            <p14:sldId id="265"/>
            <p14:sldId id="267"/>
            <p14:sldId id="268"/>
            <p14:sldId id="329"/>
            <p14:sldId id="269"/>
            <p14:sldId id="270"/>
            <p14:sldId id="271"/>
            <p14:sldId id="274"/>
            <p14:sldId id="331"/>
            <p14:sldId id="259"/>
            <p14:sldId id="333"/>
            <p14:sldId id="334"/>
            <p14:sldId id="275"/>
            <p14:sldId id="330"/>
            <p14:sldId id="272"/>
            <p14:sldId id="336"/>
            <p14:sldId id="273"/>
          </p14:sldIdLst>
        </p14:section>
        <p14:section name="Long Form VPCFlow Logs" id="{347BE6AD-FA8C-2445-9027-AFA940CF7505}">
          <p14:sldIdLst>
            <p14:sldId id="288"/>
            <p14:sldId id="309"/>
            <p14:sldId id="291"/>
            <p14:sldId id="325"/>
            <p14:sldId id="289"/>
            <p14:sldId id="314"/>
            <p14:sldId id="315"/>
          </p14:sldIdLst>
        </p14:section>
        <p14:section name="Long Form IAM Credential Creation" id="{345E6AC0-7EA1-0849-9094-3A89D7EF9B43}">
          <p14:sldIdLst>
            <p14:sldId id="262"/>
            <p14:sldId id="281"/>
            <p14:sldId id="282"/>
            <p14:sldId id="283"/>
            <p14:sldId id="284"/>
            <p14:sldId id="28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07"/>
    <p:restoredTop sz="94663"/>
  </p:normalViewPr>
  <p:slideViewPr>
    <p:cSldViewPr snapToGrid="0" snapToObjects="1">
      <p:cViewPr varScale="1">
        <p:scale>
          <a:sx n="52" d="100"/>
          <a:sy n="52" d="100"/>
        </p:scale>
        <p:origin x="216" y="1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E0B3DB-1F6C-A74E-B70C-F236313E20F0}" type="doc">
      <dgm:prSet loTypeId="urn:microsoft.com/office/officeart/2005/8/layout/process1" loCatId="" qsTypeId="urn:microsoft.com/office/officeart/2005/8/quickstyle/simple1" qsCatId="simple" csTypeId="urn:microsoft.com/office/officeart/2005/8/colors/accent1_2" csCatId="accent1" phldr="1"/>
      <dgm:spPr/>
    </dgm:pt>
    <dgm:pt modelId="{38EC5274-98C7-6D46-9016-54C50B543824}">
      <dgm:prSet phldrT="[Text]"/>
      <dgm:spPr/>
      <dgm:t>
        <a:bodyPr/>
        <a:lstStyle/>
        <a:p>
          <a:r>
            <a:rPr lang="en-US" dirty="0"/>
            <a:t>Create IAM Policy</a:t>
          </a:r>
        </a:p>
      </dgm:t>
    </dgm:pt>
    <dgm:pt modelId="{4F6AE5E4-FB8D-AF48-B588-BD255A7B15B8}" type="parTrans" cxnId="{5C37117B-5F6C-EE48-A87F-4A6D5047AA3D}">
      <dgm:prSet/>
      <dgm:spPr/>
      <dgm:t>
        <a:bodyPr/>
        <a:lstStyle/>
        <a:p>
          <a:endParaRPr lang="en-US"/>
        </a:p>
      </dgm:t>
    </dgm:pt>
    <dgm:pt modelId="{9294FA2C-2B52-A047-ABE9-99CC79C18F5B}" type="sibTrans" cxnId="{5C37117B-5F6C-EE48-A87F-4A6D5047AA3D}">
      <dgm:prSet/>
      <dgm:spPr/>
      <dgm:t>
        <a:bodyPr/>
        <a:lstStyle/>
        <a:p>
          <a:endParaRPr lang="en-US"/>
        </a:p>
      </dgm:t>
    </dgm:pt>
    <dgm:pt modelId="{280B05B1-3CE4-9340-A2AD-721E8DB93700}">
      <dgm:prSet phldrT="[Text]"/>
      <dgm:spPr/>
      <dgm:t>
        <a:bodyPr/>
        <a:lstStyle/>
        <a:p>
          <a:r>
            <a:rPr lang="en-US" dirty="0"/>
            <a:t>Create IAM User and attach policy</a:t>
          </a:r>
        </a:p>
      </dgm:t>
    </dgm:pt>
    <dgm:pt modelId="{5E5DEDDD-BC3D-5549-842C-DB22D51AE036}" type="parTrans" cxnId="{FB9D7EFE-BFFA-554C-BA90-8E6FE4D83316}">
      <dgm:prSet/>
      <dgm:spPr/>
      <dgm:t>
        <a:bodyPr/>
        <a:lstStyle/>
        <a:p>
          <a:endParaRPr lang="en-US"/>
        </a:p>
      </dgm:t>
    </dgm:pt>
    <dgm:pt modelId="{27EA5F38-F869-4446-BEF1-0D359C4A36BE}" type="sibTrans" cxnId="{FB9D7EFE-BFFA-554C-BA90-8E6FE4D83316}">
      <dgm:prSet/>
      <dgm:spPr/>
      <dgm:t>
        <a:bodyPr/>
        <a:lstStyle/>
        <a:p>
          <a:endParaRPr lang="en-US"/>
        </a:p>
      </dgm:t>
    </dgm:pt>
    <dgm:pt modelId="{A515DB49-95CA-A640-B4E3-9E88DB12B059}">
      <dgm:prSet phldrT="[Text]"/>
      <dgm:spPr/>
      <dgm:t>
        <a:bodyPr/>
        <a:lstStyle/>
        <a:p>
          <a:r>
            <a:rPr lang="en-US" dirty="0"/>
            <a:t>Download Credentials (</a:t>
          </a:r>
          <a:r>
            <a:rPr lang="en-US" dirty="0" err="1"/>
            <a:t>credentials.csv</a:t>
          </a:r>
          <a:r>
            <a:rPr lang="en-US" dirty="0"/>
            <a:t>)</a:t>
          </a:r>
        </a:p>
      </dgm:t>
    </dgm:pt>
    <dgm:pt modelId="{81F446B4-76EF-CB41-BA12-895FEAE34B23}" type="parTrans" cxnId="{2D4BE300-C47B-BF4E-9B18-0C854A74DD7A}">
      <dgm:prSet/>
      <dgm:spPr/>
      <dgm:t>
        <a:bodyPr/>
        <a:lstStyle/>
        <a:p>
          <a:endParaRPr lang="en-US"/>
        </a:p>
      </dgm:t>
    </dgm:pt>
    <dgm:pt modelId="{E9945E20-664D-F247-9334-2C5630A657CC}" type="sibTrans" cxnId="{2D4BE300-C47B-BF4E-9B18-0C854A74DD7A}">
      <dgm:prSet/>
      <dgm:spPr/>
      <dgm:t>
        <a:bodyPr/>
        <a:lstStyle/>
        <a:p>
          <a:endParaRPr lang="en-US"/>
        </a:p>
      </dgm:t>
    </dgm:pt>
    <dgm:pt modelId="{77428550-7A99-1B4F-9ED2-3CA1F007697B}" type="pres">
      <dgm:prSet presAssocID="{04E0B3DB-1F6C-A74E-B70C-F236313E20F0}" presName="Name0" presStyleCnt="0">
        <dgm:presLayoutVars>
          <dgm:dir/>
          <dgm:resizeHandles val="exact"/>
        </dgm:presLayoutVars>
      </dgm:prSet>
      <dgm:spPr/>
    </dgm:pt>
    <dgm:pt modelId="{900EF1BA-A95F-A54E-9D71-A6C09F3E32A4}" type="pres">
      <dgm:prSet presAssocID="{38EC5274-98C7-6D46-9016-54C50B543824}" presName="node" presStyleLbl="node1" presStyleIdx="0" presStyleCnt="3">
        <dgm:presLayoutVars>
          <dgm:bulletEnabled val="1"/>
        </dgm:presLayoutVars>
      </dgm:prSet>
      <dgm:spPr/>
    </dgm:pt>
    <dgm:pt modelId="{9415B652-CA71-9846-AAD9-A7CDDEBD2F77}" type="pres">
      <dgm:prSet presAssocID="{9294FA2C-2B52-A047-ABE9-99CC79C18F5B}" presName="sibTrans" presStyleLbl="sibTrans2D1" presStyleIdx="0" presStyleCnt="2"/>
      <dgm:spPr/>
    </dgm:pt>
    <dgm:pt modelId="{BEBD81C1-5E0F-144E-8C08-D8A6A612411F}" type="pres">
      <dgm:prSet presAssocID="{9294FA2C-2B52-A047-ABE9-99CC79C18F5B}" presName="connectorText" presStyleLbl="sibTrans2D1" presStyleIdx="0" presStyleCnt="2"/>
      <dgm:spPr/>
    </dgm:pt>
    <dgm:pt modelId="{CE7AFB3C-8C8A-034D-962A-6279408F1645}" type="pres">
      <dgm:prSet presAssocID="{280B05B1-3CE4-9340-A2AD-721E8DB93700}" presName="node" presStyleLbl="node1" presStyleIdx="1" presStyleCnt="3">
        <dgm:presLayoutVars>
          <dgm:bulletEnabled val="1"/>
        </dgm:presLayoutVars>
      </dgm:prSet>
      <dgm:spPr/>
    </dgm:pt>
    <dgm:pt modelId="{73B89CED-9E32-7B42-9A8C-EE8B2546D531}" type="pres">
      <dgm:prSet presAssocID="{27EA5F38-F869-4446-BEF1-0D359C4A36BE}" presName="sibTrans" presStyleLbl="sibTrans2D1" presStyleIdx="1" presStyleCnt="2"/>
      <dgm:spPr/>
    </dgm:pt>
    <dgm:pt modelId="{CEA2330D-D639-DC4F-9B6C-EDA08B99BC58}" type="pres">
      <dgm:prSet presAssocID="{27EA5F38-F869-4446-BEF1-0D359C4A36BE}" presName="connectorText" presStyleLbl="sibTrans2D1" presStyleIdx="1" presStyleCnt="2"/>
      <dgm:spPr/>
    </dgm:pt>
    <dgm:pt modelId="{D4449708-8B37-FC40-814B-C1328243852E}" type="pres">
      <dgm:prSet presAssocID="{A515DB49-95CA-A640-B4E3-9E88DB12B059}" presName="node" presStyleLbl="node1" presStyleIdx="2" presStyleCnt="3">
        <dgm:presLayoutVars>
          <dgm:bulletEnabled val="1"/>
        </dgm:presLayoutVars>
      </dgm:prSet>
      <dgm:spPr/>
    </dgm:pt>
  </dgm:ptLst>
  <dgm:cxnLst>
    <dgm:cxn modelId="{2D4BE300-C47B-BF4E-9B18-0C854A74DD7A}" srcId="{04E0B3DB-1F6C-A74E-B70C-F236313E20F0}" destId="{A515DB49-95CA-A640-B4E3-9E88DB12B059}" srcOrd="2" destOrd="0" parTransId="{81F446B4-76EF-CB41-BA12-895FEAE34B23}" sibTransId="{E9945E20-664D-F247-9334-2C5630A657CC}"/>
    <dgm:cxn modelId="{4E0E3D08-86B6-034B-9160-7471D559D1FD}" type="presOf" srcId="{9294FA2C-2B52-A047-ABE9-99CC79C18F5B}" destId="{BEBD81C1-5E0F-144E-8C08-D8A6A612411F}" srcOrd="1" destOrd="0" presId="urn:microsoft.com/office/officeart/2005/8/layout/process1"/>
    <dgm:cxn modelId="{82D10317-54DA-AC4B-8FB9-2766F7A66BAD}" type="presOf" srcId="{280B05B1-3CE4-9340-A2AD-721E8DB93700}" destId="{CE7AFB3C-8C8A-034D-962A-6279408F1645}" srcOrd="0" destOrd="0" presId="urn:microsoft.com/office/officeart/2005/8/layout/process1"/>
    <dgm:cxn modelId="{EFAED919-2346-5F48-90B4-2F8184EFA69C}" type="presOf" srcId="{27EA5F38-F869-4446-BEF1-0D359C4A36BE}" destId="{CEA2330D-D639-DC4F-9B6C-EDA08B99BC58}" srcOrd="1" destOrd="0" presId="urn:microsoft.com/office/officeart/2005/8/layout/process1"/>
    <dgm:cxn modelId="{398E2A24-9EA1-2A48-83D0-3CE354A521F0}" type="presOf" srcId="{27EA5F38-F869-4446-BEF1-0D359C4A36BE}" destId="{73B89CED-9E32-7B42-9A8C-EE8B2546D531}" srcOrd="0" destOrd="0" presId="urn:microsoft.com/office/officeart/2005/8/layout/process1"/>
    <dgm:cxn modelId="{56188B46-1BDF-AA48-95CC-4A7EC014879F}" type="presOf" srcId="{A515DB49-95CA-A640-B4E3-9E88DB12B059}" destId="{D4449708-8B37-FC40-814B-C1328243852E}" srcOrd="0" destOrd="0" presId="urn:microsoft.com/office/officeart/2005/8/layout/process1"/>
    <dgm:cxn modelId="{C2BA9D4F-2986-FA4B-9225-65D3B3EDC227}" type="presOf" srcId="{9294FA2C-2B52-A047-ABE9-99CC79C18F5B}" destId="{9415B652-CA71-9846-AAD9-A7CDDEBD2F77}" srcOrd="0" destOrd="0" presId="urn:microsoft.com/office/officeart/2005/8/layout/process1"/>
    <dgm:cxn modelId="{5C37117B-5F6C-EE48-A87F-4A6D5047AA3D}" srcId="{04E0B3DB-1F6C-A74E-B70C-F236313E20F0}" destId="{38EC5274-98C7-6D46-9016-54C50B543824}" srcOrd="0" destOrd="0" parTransId="{4F6AE5E4-FB8D-AF48-B588-BD255A7B15B8}" sibTransId="{9294FA2C-2B52-A047-ABE9-99CC79C18F5B}"/>
    <dgm:cxn modelId="{E6D57F88-9013-3342-8E6F-C495AACE4918}" type="presOf" srcId="{38EC5274-98C7-6D46-9016-54C50B543824}" destId="{900EF1BA-A95F-A54E-9D71-A6C09F3E32A4}" srcOrd="0" destOrd="0" presId="urn:microsoft.com/office/officeart/2005/8/layout/process1"/>
    <dgm:cxn modelId="{FB9D7EFE-BFFA-554C-BA90-8E6FE4D83316}" srcId="{04E0B3DB-1F6C-A74E-B70C-F236313E20F0}" destId="{280B05B1-3CE4-9340-A2AD-721E8DB93700}" srcOrd="1" destOrd="0" parTransId="{5E5DEDDD-BC3D-5549-842C-DB22D51AE036}" sibTransId="{27EA5F38-F869-4446-BEF1-0D359C4A36BE}"/>
    <dgm:cxn modelId="{D54DF8FE-E62B-CC43-B06E-76789369CB30}" type="presOf" srcId="{04E0B3DB-1F6C-A74E-B70C-F236313E20F0}" destId="{77428550-7A99-1B4F-9ED2-3CA1F007697B}" srcOrd="0" destOrd="0" presId="urn:microsoft.com/office/officeart/2005/8/layout/process1"/>
    <dgm:cxn modelId="{CFBECC71-15B1-664D-AE38-8574295284C0}" type="presParOf" srcId="{77428550-7A99-1B4F-9ED2-3CA1F007697B}" destId="{900EF1BA-A95F-A54E-9D71-A6C09F3E32A4}" srcOrd="0" destOrd="0" presId="urn:microsoft.com/office/officeart/2005/8/layout/process1"/>
    <dgm:cxn modelId="{11FD4BA8-F0FC-8641-8B7E-8E609CFAB6C0}" type="presParOf" srcId="{77428550-7A99-1B4F-9ED2-3CA1F007697B}" destId="{9415B652-CA71-9846-AAD9-A7CDDEBD2F77}" srcOrd="1" destOrd="0" presId="urn:microsoft.com/office/officeart/2005/8/layout/process1"/>
    <dgm:cxn modelId="{FE82AFED-2C9C-F641-B184-03EE144824F4}" type="presParOf" srcId="{9415B652-CA71-9846-AAD9-A7CDDEBD2F77}" destId="{BEBD81C1-5E0F-144E-8C08-D8A6A612411F}" srcOrd="0" destOrd="0" presId="urn:microsoft.com/office/officeart/2005/8/layout/process1"/>
    <dgm:cxn modelId="{E9E4037E-3722-974F-B06F-12C86B206671}" type="presParOf" srcId="{77428550-7A99-1B4F-9ED2-3CA1F007697B}" destId="{CE7AFB3C-8C8A-034D-962A-6279408F1645}" srcOrd="2" destOrd="0" presId="urn:microsoft.com/office/officeart/2005/8/layout/process1"/>
    <dgm:cxn modelId="{7D0597DB-CE02-6A4C-B7B9-655B5A286F58}" type="presParOf" srcId="{77428550-7A99-1B4F-9ED2-3CA1F007697B}" destId="{73B89CED-9E32-7B42-9A8C-EE8B2546D531}" srcOrd="3" destOrd="0" presId="urn:microsoft.com/office/officeart/2005/8/layout/process1"/>
    <dgm:cxn modelId="{4B7EBEB6-C195-1041-9126-B23ED9EA2FDA}" type="presParOf" srcId="{73B89CED-9E32-7B42-9A8C-EE8B2546D531}" destId="{CEA2330D-D639-DC4F-9B6C-EDA08B99BC58}" srcOrd="0" destOrd="0" presId="urn:microsoft.com/office/officeart/2005/8/layout/process1"/>
    <dgm:cxn modelId="{D7EB34B8-AD53-D14C-827E-018E5D5D08C7}" type="presParOf" srcId="{77428550-7A99-1B4F-9ED2-3CA1F007697B}" destId="{D4449708-8B37-FC40-814B-C1328243852E}"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43ECD8-7986-504D-A0AA-8780676AACD5}" type="doc">
      <dgm:prSet loTypeId="urn:microsoft.com/office/officeart/2005/8/layout/process1" loCatId="" qsTypeId="urn:microsoft.com/office/officeart/2005/8/quickstyle/simple1" qsCatId="simple" csTypeId="urn:microsoft.com/office/officeart/2005/8/colors/accent1_2" csCatId="accent1" phldr="1"/>
      <dgm:spPr/>
    </dgm:pt>
    <dgm:pt modelId="{2C71C5F9-37C4-5D48-AA18-F46994879779}">
      <dgm:prSet phldrT="[Text]"/>
      <dgm:spPr/>
      <dgm:t>
        <a:bodyPr/>
        <a:lstStyle/>
        <a:p>
          <a:r>
            <a:rPr lang="en-US" dirty="0"/>
            <a:t>Create CloudWatch Log Group</a:t>
          </a:r>
        </a:p>
      </dgm:t>
    </dgm:pt>
    <dgm:pt modelId="{05348207-BE6E-EA43-B50F-E54081A52A98}" type="parTrans" cxnId="{DA8094FB-89E7-D14C-8C1A-0E95F5A599D4}">
      <dgm:prSet/>
      <dgm:spPr/>
      <dgm:t>
        <a:bodyPr/>
        <a:lstStyle/>
        <a:p>
          <a:endParaRPr lang="en-US"/>
        </a:p>
      </dgm:t>
    </dgm:pt>
    <dgm:pt modelId="{689DDA2C-BF82-384D-8E0F-F10BDE36DEC3}" type="sibTrans" cxnId="{DA8094FB-89E7-D14C-8C1A-0E95F5A599D4}">
      <dgm:prSet/>
      <dgm:spPr/>
      <dgm:t>
        <a:bodyPr/>
        <a:lstStyle/>
        <a:p>
          <a:endParaRPr lang="en-US"/>
        </a:p>
      </dgm:t>
    </dgm:pt>
    <dgm:pt modelId="{628EE727-A52E-1648-90B4-7708C6B75BFE}">
      <dgm:prSet phldrT="[Text]"/>
      <dgm:spPr/>
      <dgm:t>
        <a:bodyPr/>
        <a:lstStyle/>
        <a:p>
          <a:r>
            <a:rPr lang="en-US" dirty="0"/>
            <a:t>Setup </a:t>
          </a:r>
          <a:r>
            <a:rPr lang="en-US" dirty="0" err="1"/>
            <a:t>VPCFlow</a:t>
          </a:r>
          <a:r>
            <a:rPr lang="en-US" dirty="0"/>
            <a:t> Logs</a:t>
          </a:r>
        </a:p>
      </dgm:t>
    </dgm:pt>
    <dgm:pt modelId="{B1CD2044-360D-BE47-AA31-395A64F8E100}" type="parTrans" cxnId="{553E05B5-CCBC-DE44-894D-E3F6B1FC4EFA}">
      <dgm:prSet/>
      <dgm:spPr/>
      <dgm:t>
        <a:bodyPr/>
        <a:lstStyle/>
        <a:p>
          <a:endParaRPr lang="en-US"/>
        </a:p>
      </dgm:t>
    </dgm:pt>
    <dgm:pt modelId="{8D9A1C7F-EE34-F343-8643-2A4B66499576}" type="sibTrans" cxnId="{553E05B5-CCBC-DE44-894D-E3F6B1FC4EFA}">
      <dgm:prSet/>
      <dgm:spPr/>
      <dgm:t>
        <a:bodyPr/>
        <a:lstStyle/>
        <a:p>
          <a:endParaRPr lang="en-US"/>
        </a:p>
      </dgm:t>
    </dgm:pt>
    <dgm:pt modelId="{F7EC0368-DB2A-B245-A8FF-A23E7D2507FF}">
      <dgm:prSet phldrT="[Text]"/>
      <dgm:spPr/>
      <dgm:t>
        <a:bodyPr/>
        <a:lstStyle/>
        <a:p>
          <a:r>
            <a:rPr lang="en-US" dirty="0"/>
            <a:t>Send </a:t>
          </a:r>
          <a:r>
            <a:rPr lang="en-US" dirty="0" err="1"/>
            <a:t>VPCFlow</a:t>
          </a:r>
          <a:r>
            <a:rPr lang="en-US" dirty="0"/>
            <a:t> Logs to CloudWatch Log group (</a:t>
          </a:r>
          <a:r>
            <a:rPr lang="en-US" dirty="0" err="1"/>
            <a:t>vpcflowlogs</a:t>
          </a:r>
          <a:r>
            <a:rPr lang="en-US" dirty="0"/>
            <a:t>)</a:t>
          </a:r>
        </a:p>
      </dgm:t>
    </dgm:pt>
    <dgm:pt modelId="{9DAFE1EB-004F-CA46-9CC2-13C15CACA030}" type="parTrans" cxnId="{0B6DB7B0-36A0-4E4E-AAE8-EA50561F1FF1}">
      <dgm:prSet/>
      <dgm:spPr/>
      <dgm:t>
        <a:bodyPr/>
        <a:lstStyle/>
        <a:p>
          <a:endParaRPr lang="en-US"/>
        </a:p>
      </dgm:t>
    </dgm:pt>
    <dgm:pt modelId="{3659CF3B-E899-B34A-8551-5F7EE9E5E6F3}" type="sibTrans" cxnId="{0B6DB7B0-36A0-4E4E-AAE8-EA50561F1FF1}">
      <dgm:prSet/>
      <dgm:spPr/>
      <dgm:t>
        <a:bodyPr/>
        <a:lstStyle/>
        <a:p>
          <a:endParaRPr lang="en-US"/>
        </a:p>
      </dgm:t>
    </dgm:pt>
    <dgm:pt modelId="{5DBBA82F-053A-2349-8430-F498540689DD}">
      <dgm:prSet phldrT="[Text]"/>
      <dgm:spPr/>
      <dgm:t>
        <a:bodyPr/>
        <a:lstStyle/>
        <a:p>
          <a:r>
            <a:rPr lang="en-US" dirty="0"/>
            <a:t>Setup policy that allows VPC to write to CW Logs</a:t>
          </a:r>
        </a:p>
      </dgm:t>
    </dgm:pt>
    <dgm:pt modelId="{2329F6A5-E2B0-BC45-B674-A2618AE1C3E4}" type="parTrans" cxnId="{05AEFA78-8D14-5B46-833B-C7A90E948F53}">
      <dgm:prSet/>
      <dgm:spPr/>
      <dgm:t>
        <a:bodyPr/>
        <a:lstStyle/>
        <a:p>
          <a:endParaRPr lang="en-US"/>
        </a:p>
      </dgm:t>
    </dgm:pt>
    <dgm:pt modelId="{75BAF43B-66DA-1F48-9504-B133E85990D9}" type="sibTrans" cxnId="{05AEFA78-8D14-5B46-833B-C7A90E948F53}">
      <dgm:prSet/>
      <dgm:spPr/>
      <dgm:t>
        <a:bodyPr/>
        <a:lstStyle/>
        <a:p>
          <a:endParaRPr lang="en-US"/>
        </a:p>
      </dgm:t>
    </dgm:pt>
    <dgm:pt modelId="{CA92BDF1-44BF-2B41-A3F5-A39E2AA7B33F}" type="pres">
      <dgm:prSet presAssocID="{EA43ECD8-7986-504D-A0AA-8780676AACD5}" presName="Name0" presStyleCnt="0">
        <dgm:presLayoutVars>
          <dgm:dir/>
          <dgm:resizeHandles val="exact"/>
        </dgm:presLayoutVars>
      </dgm:prSet>
      <dgm:spPr/>
    </dgm:pt>
    <dgm:pt modelId="{3AF8DBE2-3B26-4042-A16F-528484E935A3}" type="pres">
      <dgm:prSet presAssocID="{2C71C5F9-37C4-5D48-AA18-F46994879779}" presName="node" presStyleLbl="node1" presStyleIdx="0" presStyleCnt="4">
        <dgm:presLayoutVars>
          <dgm:bulletEnabled val="1"/>
        </dgm:presLayoutVars>
      </dgm:prSet>
      <dgm:spPr/>
    </dgm:pt>
    <dgm:pt modelId="{64FFFE8C-34CF-E940-9939-1CF660E191E8}" type="pres">
      <dgm:prSet presAssocID="{689DDA2C-BF82-384D-8E0F-F10BDE36DEC3}" presName="sibTrans" presStyleLbl="sibTrans2D1" presStyleIdx="0" presStyleCnt="3"/>
      <dgm:spPr/>
    </dgm:pt>
    <dgm:pt modelId="{F73AA15E-8B73-C543-9817-327CBE1433D3}" type="pres">
      <dgm:prSet presAssocID="{689DDA2C-BF82-384D-8E0F-F10BDE36DEC3}" presName="connectorText" presStyleLbl="sibTrans2D1" presStyleIdx="0" presStyleCnt="3"/>
      <dgm:spPr/>
    </dgm:pt>
    <dgm:pt modelId="{35244044-9EC7-9849-AB47-7060A9B90A71}" type="pres">
      <dgm:prSet presAssocID="{628EE727-A52E-1648-90B4-7708C6B75BFE}" presName="node" presStyleLbl="node1" presStyleIdx="1" presStyleCnt="4">
        <dgm:presLayoutVars>
          <dgm:bulletEnabled val="1"/>
        </dgm:presLayoutVars>
      </dgm:prSet>
      <dgm:spPr/>
    </dgm:pt>
    <dgm:pt modelId="{D858FFD1-441D-9647-9285-3E78BE1BD0F6}" type="pres">
      <dgm:prSet presAssocID="{8D9A1C7F-EE34-F343-8643-2A4B66499576}" presName="sibTrans" presStyleLbl="sibTrans2D1" presStyleIdx="1" presStyleCnt="3"/>
      <dgm:spPr/>
    </dgm:pt>
    <dgm:pt modelId="{704084B5-F143-AD46-B345-907BB72629A9}" type="pres">
      <dgm:prSet presAssocID="{8D9A1C7F-EE34-F343-8643-2A4B66499576}" presName="connectorText" presStyleLbl="sibTrans2D1" presStyleIdx="1" presStyleCnt="3"/>
      <dgm:spPr/>
    </dgm:pt>
    <dgm:pt modelId="{0D51B1C6-F18E-0940-823B-7E3B5B9D36DB}" type="pres">
      <dgm:prSet presAssocID="{F7EC0368-DB2A-B245-A8FF-A23E7D2507FF}" presName="node" presStyleLbl="node1" presStyleIdx="2" presStyleCnt="4">
        <dgm:presLayoutVars>
          <dgm:bulletEnabled val="1"/>
        </dgm:presLayoutVars>
      </dgm:prSet>
      <dgm:spPr/>
    </dgm:pt>
    <dgm:pt modelId="{2E48BA13-90CD-3343-96CF-27DBCCFB1B1D}" type="pres">
      <dgm:prSet presAssocID="{3659CF3B-E899-B34A-8551-5F7EE9E5E6F3}" presName="sibTrans" presStyleLbl="sibTrans2D1" presStyleIdx="2" presStyleCnt="3"/>
      <dgm:spPr/>
    </dgm:pt>
    <dgm:pt modelId="{801C4030-05D6-AF46-9C49-F8E83A0BBE52}" type="pres">
      <dgm:prSet presAssocID="{3659CF3B-E899-B34A-8551-5F7EE9E5E6F3}" presName="connectorText" presStyleLbl="sibTrans2D1" presStyleIdx="2" presStyleCnt="3"/>
      <dgm:spPr/>
    </dgm:pt>
    <dgm:pt modelId="{B04365C9-C42B-C34C-B5BD-E271C97A7416}" type="pres">
      <dgm:prSet presAssocID="{5DBBA82F-053A-2349-8430-F498540689DD}" presName="node" presStyleLbl="node1" presStyleIdx="3" presStyleCnt="4">
        <dgm:presLayoutVars>
          <dgm:bulletEnabled val="1"/>
        </dgm:presLayoutVars>
      </dgm:prSet>
      <dgm:spPr/>
    </dgm:pt>
  </dgm:ptLst>
  <dgm:cxnLst>
    <dgm:cxn modelId="{E1545C1B-D194-344C-B9A1-3F4E2C1C03F2}" type="presOf" srcId="{F7EC0368-DB2A-B245-A8FF-A23E7D2507FF}" destId="{0D51B1C6-F18E-0940-823B-7E3B5B9D36DB}" srcOrd="0" destOrd="0" presId="urn:microsoft.com/office/officeart/2005/8/layout/process1"/>
    <dgm:cxn modelId="{4A0A1950-2A51-9A42-8E26-8B7753FE6DD1}" type="presOf" srcId="{5DBBA82F-053A-2349-8430-F498540689DD}" destId="{B04365C9-C42B-C34C-B5BD-E271C97A7416}" srcOrd="0" destOrd="0" presId="urn:microsoft.com/office/officeart/2005/8/layout/process1"/>
    <dgm:cxn modelId="{961A645A-496A-A54A-ACD3-07B283714DA4}" type="presOf" srcId="{3659CF3B-E899-B34A-8551-5F7EE9E5E6F3}" destId="{801C4030-05D6-AF46-9C49-F8E83A0BBE52}" srcOrd="1" destOrd="0" presId="urn:microsoft.com/office/officeart/2005/8/layout/process1"/>
    <dgm:cxn modelId="{D28CC65B-EA86-4446-8FBE-3B424DAD4D87}" type="presOf" srcId="{689DDA2C-BF82-384D-8E0F-F10BDE36DEC3}" destId="{F73AA15E-8B73-C543-9817-327CBE1433D3}" srcOrd="1" destOrd="0" presId="urn:microsoft.com/office/officeart/2005/8/layout/process1"/>
    <dgm:cxn modelId="{0D11426A-A8D4-164C-A419-E77CF738576D}" type="presOf" srcId="{EA43ECD8-7986-504D-A0AA-8780676AACD5}" destId="{CA92BDF1-44BF-2B41-A3F5-A39E2AA7B33F}" srcOrd="0" destOrd="0" presId="urn:microsoft.com/office/officeart/2005/8/layout/process1"/>
    <dgm:cxn modelId="{8B6BB870-A0C9-1442-82CD-52DC28C3B94D}" type="presOf" srcId="{2C71C5F9-37C4-5D48-AA18-F46994879779}" destId="{3AF8DBE2-3B26-4042-A16F-528484E935A3}" srcOrd="0" destOrd="0" presId="urn:microsoft.com/office/officeart/2005/8/layout/process1"/>
    <dgm:cxn modelId="{05AEFA78-8D14-5B46-833B-C7A90E948F53}" srcId="{EA43ECD8-7986-504D-A0AA-8780676AACD5}" destId="{5DBBA82F-053A-2349-8430-F498540689DD}" srcOrd="3" destOrd="0" parTransId="{2329F6A5-E2B0-BC45-B674-A2618AE1C3E4}" sibTransId="{75BAF43B-66DA-1F48-9504-B133E85990D9}"/>
    <dgm:cxn modelId="{93146C8A-EF4E-5542-A1E5-8D98AA9BACB3}" type="presOf" srcId="{3659CF3B-E899-B34A-8551-5F7EE9E5E6F3}" destId="{2E48BA13-90CD-3343-96CF-27DBCCFB1B1D}" srcOrd="0" destOrd="0" presId="urn:microsoft.com/office/officeart/2005/8/layout/process1"/>
    <dgm:cxn modelId="{18EFB4B0-88DF-0A41-BBDA-7F30D0A425DF}" type="presOf" srcId="{689DDA2C-BF82-384D-8E0F-F10BDE36DEC3}" destId="{64FFFE8C-34CF-E940-9939-1CF660E191E8}" srcOrd="0" destOrd="0" presId="urn:microsoft.com/office/officeart/2005/8/layout/process1"/>
    <dgm:cxn modelId="{0B6DB7B0-36A0-4E4E-AAE8-EA50561F1FF1}" srcId="{EA43ECD8-7986-504D-A0AA-8780676AACD5}" destId="{F7EC0368-DB2A-B245-A8FF-A23E7D2507FF}" srcOrd="2" destOrd="0" parTransId="{9DAFE1EB-004F-CA46-9CC2-13C15CACA030}" sibTransId="{3659CF3B-E899-B34A-8551-5F7EE9E5E6F3}"/>
    <dgm:cxn modelId="{48DE5EB1-4385-274D-BD7F-1DBAA57DE827}" type="presOf" srcId="{628EE727-A52E-1648-90B4-7708C6B75BFE}" destId="{35244044-9EC7-9849-AB47-7060A9B90A71}" srcOrd="0" destOrd="0" presId="urn:microsoft.com/office/officeart/2005/8/layout/process1"/>
    <dgm:cxn modelId="{553E05B5-CCBC-DE44-894D-E3F6B1FC4EFA}" srcId="{EA43ECD8-7986-504D-A0AA-8780676AACD5}" destId="{628EE727-A52E-1648-90B4-7708C6B75BFE}" srcOrd="1" destOrd="0" parTransId="{B1CD2044-360D-BE47-AA31-395A64F8E100}" sibTransId="{8D9A1C7F-EE34-F343-8643-2A4B66499576}"/>
    <dgm:cxn modelId="{259DE9DB-A11B-B745-991D-4B59497D01C4}" type="presOf" srcId="{8D9A1C7F-EE34-F343-8643-2A4B66499576}" destId="{704084B5-F143-AD46-B345-907BB72629A9}" srcOrd="1" destOrd="0" presId="urn:microsoft.com/office/officeart/2005/8/layout/process1"/>
    <dgm:cxn modelId="{2E4694DE-9213-9C44-99D4-F410DC8FDFB3}" type="presOf" srcId="{8D9A1C7F-EE34-F343-8643-2A4B66499576}" destId="{D858FFD1-441D-9647-9285-3E78BE1BD0F6}" srcOrd="0" destOrd="0" presId="urn:microsoft.com/office/officeart/2005/8/layout/process1"/>
    <dgm:cxn modelId="{DA8094FB-89E7-D14C-8C1A-0E95F5A599D4}" srcId="{EA43ECD8-7986-504D-A0AA-8780676AACD5}" destId="{2C71C5F9-37C4-5D48-AA18-F46994879779}" srcOrd="0" destOrd="0" parTransId="{05348207-BE6E-EA43-B50F-E54081A52A98}" sibTransId="{689DDA2C-BF82-384D-8E0F-F10BDE36DEC3}"/>
    <dgm:cxn modelId="{AF2E0F40-A4D3-F442-8DF6-85BEAF16D978}" type="presParOf" srcId="{CA92BDF1-44BF-2B41-A3F5-A39E2AA7B33F}" destId="{3AF8DBE2-3B26-4042-A16F-528484E935A3}" srcOrd="0" destOrd="0" presId="urn:microsoft.com/office/officeart/2005/8/layout/process1"/>
    <dgm:cxn modelId="{5D313A10-D987-C648-9013-9C22FA96B3C4}" type="presParOf" srcId="{CA92BDF1-44BF-2B41-A3F5-A39E2AA7B33F}" destId="{64FFFE8C-34CF-E940-9939-1CF660E191E8}" srcOrd="1" destOrd="0" presId="urn:microsoft.com/office/officeart/2005/8/layout/process1"/>
    <dgm:cxn modelId="{D694CA40-E9C0-FC44-8957-B605B7D9F370}" type="presParOf" srcId="{64FFFE8C-34CF-E940-9939-1CF660E191E8}" destId="{F73AA15E-8B73-C543-9817-327CBE1433D3}" srcOrd="0" destOrd="0" presId="urn:microsoft.com/office/officeart/2005/8/layout/process1"/>
    <dgm:cxn modelId="{DC5A4D28-6127-244E-AD10-DA8F8C9B9C79}" type="presParOf" srcId="{CA92BDF1-44BF-2B41-A3F5-A39E2AA7B33F}" destId="{35244044-9EC7-9849-AB47-7060A9B90A71}" srcOrd="2" destOrd="0" presId="urn:microsoft.com/office/officeart/2005/8/layout/process1"/>
    <dgm:cxn modelId="{D912518C-053C-DB4A-8ED5-963C728BDCF4}" type="presParOf" srcId="{CA92BDF1-44BF-2B41-A3F5-A39E2AA7B33F}" destId="{D858FFD1-441D-9647-9285-3E78BE1BD0F6}" srcOrd="3" destOrd="0" presId="urn:microsoft.com/office/officeart/2005/8/layout/process1"/>
    <dgm:cxn modelId="{A9C67C29-097A-9D48-91E1-4B600EE93C5B}" type="presParOf" srcId="{D858FFD1-441D-9647-9285-3E78BE1BD0F6}" destId="{704084B5-F143-AD46-B345-907BB72629A9}" srcOrd="0" destOrd="0" presId="urn:microsoft.com/office/officeart/2005/8/layout/process1"/>
    <dgm:cxn modelId="{F359DA47-38D0-4343-B72E-BD905B00FA7D}" type="presParOf" srcId="{CA92BDF1-44BF-2B41-A3F5-A39E2AA7B33F}" destId="{0D51B1C6-F18E-0940-823B-7E3B5B9D36DB}" srcOrd="4" destOrd="0" presId="urn:microsoft.com/office/officeart/2005/8/layout/process1"/>
    <dgm:cxn modelId="{E4CF8800-D61F-6541-B602-C206760DB61F}" type="presParOf" srcId="{CA92BDF1-44BF-2B41-A3F5-A39E2AA7B33F}" destId="{2E48BA13-90CD-3343-96CF-27DBCCFB1B1D}" srcOrd="5" destOrd="0" presId="urn:microsoft.com/office/officeart/2005/8/layout/process1"/>
    <dgm:cxn modelId="{46FFE529-D92D-D944-A6D4-FADF6A5B79BB}" type="presParOf" srcId="{2E48BA13-90CD-3343-96CF-27DBCCFB1B1D}" destId="{801C4030-05D6-AF46-9C49-F8E83A0BBE52}" srcOrd="0" destOrd="0" presId="urn:microsoft.com/office/officeart/2005/8/layout/process1"/>
    <dgm:cxn modelId="{2683CC54-89B2-FF49-91C9-8540CE8DB42A}" type="presParOf" srcId="{CA92BDF1-44BF-2B41-A3F5-A39E2AA7B33F}" destId="{B04365C9-C42B-C34C-B5BD-E271C97A7416}"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EF1BA-A95F-A54E-9D71-A6C09F3E32A4}">
      <dsp:nvSpPr>
        <dsp:cNvPr id="0" name=""/>
        <dsp:cNvSpPr/>
      </dsp:nvSpPr>
      <dsp:spPr>
        <a:xfrm>
          <a:off x="9507" y="1049334"/>
          <a:ext cx="2841634" cy="170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Create IAM Policy</a:t>
          </a:r>
        </a:p>
      </dsp:txBody>
      <dsp:txXfrm>
        <a:off x="59444" y="1099271"/>
        <a:ext cx="2741760" cy="1605106"/>
      </dsp:txXfrm>
    </dsp:sp>
    <dsp:sp modelId="{9415B652-CA71-9846-AAD9-A7CDDEBD2F77}">
      <dsp:nvSpPr>
        <dsp:cNvPr id="0" name=""/>
        <dsp:cNvSpPr/>
      </dsp:nvSpPr>
      <dsp:spPr>
        <a:xfrm>
          <a:off x="3135305" y="1549462"/>
          <a:ext cx="602426" cy="7047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135305" y="1690407"/>
        <a:ext cx="421698" cy="422835"/>
      </dsp:txXfrm>
    </dsp:sp>
    <dsp:sp modelId="{CE7AFB3C-8C8A-034D-962A-6279408F1645}">
      <dsp:nvSpPr>
        <dsp:cNvPr id="0" name=""/>
        <dsp:cNvSpPr/>
      </dsp:nvSpPr>
      <dsp:spPr>
        <a:xfrm>
          <a:off x="3987795" y="1049334"/>
          <a:ext cx="2841634" cy="170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Create IAM User and attach policy</a:t>
          </a:r>
        </a:p>
      </dsp:txBody>
      <dsp:txXfrm>
        <a:off x="4037732" y="1099271"/>
        <a:ext cx="2741760" cy="1605106"/>
      </dsp:txXfrm>
    </dsp:sp>
    <dsp:sp modelId="{73B89CED-9E32-7B42-9A8C-EE8B2546D531}">
      <dsp:nvSpPr>
        <dsp:cNvPr id="0" name=""/>
        <dsp:cNvSpPr/>
      </dsp:nvSpPr>
      <dsp:spPr>
        <a:xfrm>
          <a:off x="7113593" y="1549462"/>
          <a:ext cx="602426" cy="7047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113593" y="1690407"/>
        <a:ext cx="421698" cy="422835"/>
      </dsp:txXfrm>
    </dsp:sp>
    <dsp:sp modelId="{D4449708-8B37-FC40-814B-C1328243852E}">
      <dsp:nvSpPr>
        <dsp:cNvPr id="0" name=""/>
        <dsp:cNvSpPr/>
      </dsp:nvSpPr>
      <dsp:spPr>
        <a:xfrm>
          <a:off x="7966083" y="1049334"/>
          <a:ext cx="2841634" cy="170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Download Credentials (</a:t>
          </a:r>
          <a:r>
            <a:rPr lang="en-US" sz="2700" kern="1200" dirty="0" err="1"/>
            <a:t>credentials.csv</a:t>
          </a:r>
          <a:r>
            <a:rPr lang="en-US" sz="2700" kern="1200" dirty="0"/>
            <a:t>)</a:t>
          </a:r>
        </a:p>
      </dsp:txBody>
      <dsp:txXfrm>
        <a:off x="8016020" y="1099271"/>
        <a:ext cx="2741760" cy="1605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8DBE2-3B26-4042-A16F-528484E935A3}">
      <dsp:nvSpPr>
        <dsp:cNvPr id="0" name=""/>
        <dsp:cNvSpPr/>
      </dsp:nvSpPr>
      <dsp:spPr>
        <a:xfrm>
          <a:off x="3921"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Create CloudWatch Log Group</a:t>
          </a:r>
        </a:p>
      </dsp:txBody>
      <dsp:txXfrm>
        <a:off x="52417" y="1350646"/>
        <a:ext cx="1617733" cy="1558789"/>
      </dsp:txXfrm>
    </dsp:sp>
    <dsp:sp modelId="{64FFFE8C-34CF-E940-9939-1CF660E191E8}">
      <dsp:nvSpPr>
        <dsp:cNvPr id="0" name=""/>
        <dsp:cNvSpPr/>
      </dsp:nvSpPr>
      <dsp:spPr>
        <a:xfrm>
          <a:off x="1890120" y="1917415"/>
          <a:ext cx="363521" cy="425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90120" y="2002465"/>
        <a:ext cx="254465" cy="255151"/>
      </dsp:txXfrm>
    </dsp:sp>
    <dsp:sp modelId="{35244044-9EC7-9849-AB47-7060A9B90A71}">
      <dsp:nvSpPr>
        <dsp:cNvPr id="0" name=""/>
        <dsp:cNvSpPr/>
      </dsp:nvSpPr>
      <dsp:spPr>
        <a:xfrm>
          <a:off x="2404537"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Setup </a:t>
          </a:r>
          <a:r>
            <a:rPr lang="en-US" sz="1800" kern="1200" dirty="0" err="1"/>
            <a:t>VPCFlow</a:t>
          </a:r>
          <a:r>
            <a:rPr lang="en-US" sz="1800" kern="1200" dirty="0"/>
            <a:t> Logs</a:t>
          </a:r>
        </a:p>
      </dsp:txBody>
      <dsp:txXfrm>
        <a:off x="2453033" y="1350646"/>
        <a:ext cx="1617733" cy="1558789"/>
      </dsp:txXfrm>
    </dsp:sp>
    <dsp:sp modelId="{D858FFD1-441D-9647-9285-3E78BE1BD0F6}">
      <dsp:nvSpPr>
        <dsp:cNvPr id="0" name=""/>
        <dsp:cNvSpPr/>
      </dsp:nvSpPr>
      <dsp:spPr>
        <a:xfrm>
          <a:off x="4290735" y="1917415"/>
          <a:ext cx="363521" cy="425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290735" y="2002465"/>
        <a:ext cx="254465" cy="255151"/>
      </dsp:txXfrm>
    </dsp:sp>
    <dsp:sp modelId="{0D51B1C6-F18E-0940-823B-7E3B5B9D36DB}">
      <dsp:nvSpPr>
        <dsp:cNvPr id="0" name=""/>
        <dsp:cNvSpPr/>
      </dsp:nvSpPr>
      <dsp:spPr>
        <a:xfrm>
          <a:off x="4805153"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Send </a:t>
          </a:r>
          <a:r>
            <a:rPr lang="en-US" sz="1800" kern="1200" dirty="0" err="1"/>
            <a:t>VPCFlow</a:t>
          </a:r>
          <a:r>
            <a:rPr lang="en-US" sz="1800" kern="1200" dirty="0"/>
            <a:t> Logs to CloudWatch Log group (</a:t>
          </a:r>
          <a:r>
            <a:rPr lang="en-US" sz="1800" kern="1200" dirty="0" err="1"/>
            <a:t>vpcflowlogs</a:t>
          </a:r>
          <a:r>
            <a:rPr lang="en-US" sz="1800" kern="1200" dirty="0"/>
            <a:t>)</a:t>
          </a:r>
        </a:p>
      </dsp:txBody>
      <dsp:txXfrm>
        <a:off x="4853649" y="1350646"/>
        <a:ext cx="1617733" cy="1558789"/>
      </dsp:txXfrm>
    </dsp:sp>
    <dsp:sp modelId="{2E48BA13-90CD-3343-96CF-27DBCCFB1B1D}">
      <dsp:nvSpPr>
        <dsp:cNvPr id="0" name=""/>
        <dsp:cNvSpPr/>
      </dsp:nvSpPr>
      <dsp:spPr>
        <a:xfrm>
          <a:off x="6691351" y="1917415"/>
          <a:ext cx="363521" cy="425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691351" y="2002465"/>
        <a:ext cx="254465" cy="255151"/>
      </dsp:txXfrm>
    </dsp:sp>
    <dsp:sp modelId="{B04365C9-C42B-C34C-B5BD-E271C97A7416}">
      <dsp:nvSpPr>
        <dsp:cNvPr id="0" name=""/>
        <dsp:cNvSpPr/>
      </dsp:nvSpPr>
      <dsp:spPr>
        <a:xfrm>
          <a:off x="7205769"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Setup policy that allows VPC to write to CW Logs</a:t>
          </a:r>
        </a:p>
      </dsp:txBody>
      <dsp:txXfrm>
        <a:off x="7254265" y="1350646"/>
        <a:ext cx="1617733" cy="15587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8A8E77-BB77-BE4C-825B-8525D6C41518}" type="datetimeFigureOut">
              <a:rPr lang="en-US" smtClean="0"/>
              <a:t>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814142-362D-814E-8CB7-3E13E6F43884}" type="slidenum">
              <a:rPr lang="en-US" smtClean="0"/>
              <a:t>‹#›</a:t>
            </a:fld>
            <a:endParaRPr lang="en-US"/>
          </a:p>
        </p:txBody>
      </p:sp>
    </p:spTree>
    <p:extLst>
      <p:ext uri="{BB962C8B-B14F-4D97-AF65-F5344CB8AC3E}">
        <p14:creationId xmlns:p14="http://schemas.microsoft.com/office/powerpoint/2010/main" val="393534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814142-362D-814E-8CB7-3E13E6F43884}" type="slidenum">
              <a:rPr lang="en-US" smtClean="0"/>
              <a:t>16</a:t>
            </a:fld>
            <a:endParaRPr lang="en-US"/>
          </a:p>
        </p:txBody>
      </p:sp>
    </p:spTree>
    <p:extLst>
      <p:ext uri="{BB962C8B-B14F-4D97-AF65-F5344CB8AC3E}">
        <p14:creationId xmlns:p14="http://schemas.microsoft.com/office/powerpoint/2010/main" val="446870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a:t>
            </a:r>
            <a:r>
              <a:rPr lang="en-US" baseline="0" dirty="0"/>
              <a:t> CloudWatch Logs will start by creating the CloudWatch Log group, then opening the VPC service and pointing the Flow Logs to the newly created CloudWatch Log group.  This will require that an IAM role be created that has access to write VPC Flow data to the CloudWatch Log Group. In the next module, we will setup a Lambda function to send the data into Splunk’s HTTP Event Collector (HEC).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31</a:t>
            </a:fld>
            <a:endParaRPr lang="en-US"/>
          </a:p>
        </p:txBody>
      </p:sp>
    </p:spTree>
    <p:extLst>
      <p:ext uri="{BB962C8B-B14F-4D97-AF65-F5344CB8AC3E}">
        <p14:creationId xmlns:p14="http://schemas.microsoft.com/office/powerpoint/2010/main" val="3210772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CloudWatch.</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32</a:t>
            </a:fld>
            <a:endParaRPr lang="en-US"/>
          </a:p>
        </p:txBody>
      </p:sp>
    </p:spTree>
    <p:extLst>
      <p:ext uri="{BB962C8B-B14F-4D97-AF65-F5344CB8AC3E}">
        <p14:creationId xmlns:p14="http://schemas.microsoft.com/office/powerpoint/2010/main" val="115255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Navigate</a:t>
            </a:r>
            <a:r>
              <a:rPr lang="en-US" baseline="0" dirty="0"/>
              <a:t> to the Logs section on the left hand side. Click on Actions and “Create log group.” Give that log group a name, I suggest “</a:t>
            </a:r>
            <a:r>
              <a:rPr lang="en-US" baseline="0" dirty="0" err="1"/>
              <a:t>VPCFlowLogs</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33</a:t>
            </a:fld>
            <a:endParaRPr lang="en-US"/>
          </a:p>
        </p:txBody>
      </p:sp>
    </p:spTree>
    <p:extLst>
      <p:ext uri="{BB962C8B-B14F-4D97-AF65-F5344CB8AC3E}">
        <p14:creationId xmlns:p14="http://schemas.microsoft.com/office/powerpoint/2010/main" val="351868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into  VPC and enable the Flow logs to send data to that CloudWatch Log group. Click on VPC under Networking and Content Delivery.</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34</a:t>
            </a:fld>
            <a:endParaRPr lang="en-US"/>
          </a:p>
        </p:txBody>
      </p:sp>
    </p:spTree>
    <p:extLst>
      <p:ext uri="{BB962C8B-B14F-4D97-AF65-F5344CB8AC3E}">
        <p14:creationId xmlns:p14="http://schemas.microsoft.com/office/powerpoint/2010/main" val="2095182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your VPC, if you have multiple, just follow</a:t>
            </a:r>
            <a:r>
              <a:rPr lang="en-US" baseline="0" dirty="0"/>
              <a:t> this step for each one.  Once you have your VPC Selected, click on the “Flow Logs” tab and click “Create Flow Log.” This will prompt a wizard for setting up your VPC Flow logs.  Under filter, select All.  Now, continue to the next slide, DO NOT CLICK on Create Flow Log yet!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35</a:t>
            </a:fld>
            <a:endParaRPr lang="en-US"/>
          </a:p>
        </p:txBody>
      </p:sp>
    </p:spTree>
    <p:extLst>
      <p:ext uri="{BB962C8B-B14F-4D97-AF65-F5344CB8AC3E}">
        <p14:creationId xmlns:p14="http://schemas.microsoft.com/office/powerpoint/2010/main" val="3167790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this is the first time you are creating a VPC Flow Log, make sure you click on “Set Up Permissions,” since you probably DO NOT have a role to collect the VPC Flow data.  This will go to a new tab where a new role ‘</a:t>
            </a:r>
            <a:r>
              <a:rPr lang="en-US" baseline="0" dirty="0" err="1"/>
              <a:t>flowlogsRole</a:t>
            </a:r>
            <a:r>
              <a:rPr lang="en-US" baseline="0" dirty="0"/>
              <a:t>’ will be automatically created.  Click on Allow a the bottom right hand side of the screen. Continue to the next slide.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36</a:t>
            </a:fld>
            <a:endParaRPr lang="en-US"/>
          </a:p>
        </p:txBody>
      </p:sp>
    </p:spTree>
    <p:extLst>
      <p:ext uri="{BB962C8B-B14F-4D97-AF65-F5344CB8AC3E}">
        <p14:creationId xmlns:p14="http://schemas.microsoft.com/office/powerpoint/2010/main" val="289820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should now see the newly created role, </a:t>
            </a:r>
            <a:r>
              <a:rPr lang="en-US" baseline="0" dirty="0" err="1"/>
              <a:t>flowlogsRole</a:t>
            </a:r>
            <a:r>
              <a:rPr lang="en-US" baseline="0" dirty="0"/>
              <a:t>, in the dropdown; select that role and then select the Destination Log Group </a:t>
            </a:r>
            <a:r>
              <a:rPr lang="en-US" baseline="0" dirty="0" err="1"/>
              <a:t>VPCFlowLogs</a:t>
            </a:r>
            <a:r>
              <a:rPr lang="en-US" baseline="0" dirty="0"/>
              <a:t> (the one we just created in the CloudWatch Logs step.) Now click on “Create Flow Log.”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37</a:t>
            </a:fld>
            <a:endParaRPr lang="en-US"/>
          </a:p>
        </p:txBody>
      </p:sp>
    </p:spTree>
    <p:extLst>
      <p:ext uri="{BB962C8B-B14F-4D97-AF65-F5344CB8AC3E}">
        <p14:creationId xmlns:p14="http://schemas.microsoft.com/office/powerpoint/2010/main" val="142957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6.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4990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16738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94759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64777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63382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28322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11639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7243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64280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03184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27018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32832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22934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2284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59824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982307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7343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5428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0305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2204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78907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32758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53868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407788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6560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87029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19561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47071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56498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6740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9053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26881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41027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01482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164101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45094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49190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72332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95249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59974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04616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3102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14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3.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45"/>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2708817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miracle/grand_central" TargetMode="External"/><Relationship Id="rId2" Type="http://schemas.openxmlformats.org/officeDocument/2006/relationships/hyperlink" Target="https://grandcentraldeployment.s3.amazonaws.com/grand_central.sp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hyperlink" Target="https://console.aws.amazon.com/cloudformation/home?region=us-east-1#/stacks/quickcreate?templateUrl=https%3A%2F%2Fs3-eu-west-1.amazonaws.com%2Fwiddix-aws-cf-templates-releases-eu-west-1%2Fv3.2.1%2Fvpc%2Fvpc-flow-logs.yaml&amp;stackName=vpc-flow-logs&amp;param_ParentVPCStack=VPC-Create-Stack&amp;param_RetentionInDays=14&amp;param_TrafficType=ALL" TargetMode="External"/><Relationship Id="rId2" Type="http://schemas.openxmlformats.org/officeDocument/2006/relationships/hyperlink" Target="https://console.aws.amazon.com/cloudformation/home?region=us-east-1#/stacks/quickcreate?templateUrl=https%3A%2F%2Fs3-external-1.amazonaws.com%2Fcf-templates-m78yn6myw1hy-us-east-1%2F2020139t8o-template1cvr0gkh51bs&amp;stackName=VPC-Create-Stack&amp;param_ClassB=0" TargetMode="Externa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43.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43.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grandcentraldeployment.s3.amazonaws.com/CFTemplates_GCDeployer_User.json"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hyperlink" Target="https://go.aws/3fTEPMa" TargetMode="External"/><Relationship Id="rId7" Type="http://schemas.openxmlformats.org/officeDocument/2006/relationships/image" Target="../media/image27.png"/><Relationship Id="rId2" Type="http://schemas.openxmlformats.org/officeDocument/2006/relationships/hyperlink" Target="https://us-east-1.console.aws.amazon.com/cloudformation/home?region=us-east-1#/stacks/create/review?templateURL=https://grandcentraldeployment.s3.amazonaws.com/CFTemplates_GCDeployer_User.json&amp;stackName=GrandCentralIAMUser" TargetMode="Externa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aws.amazon.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7E24-86DA-CE4B-9045-B09C2BC9CC10}"/>
              </a:ext>
            </a:extLst>
          </p:cNvPr>
          <p:cNvSpPr>
            <a:spLocks noGrp="1"/>
          </p:cNvSpPr>
          <p:nvPr>
            <p:ph type="ctrTitle"/>
          </p:nvPr>
        </p:nvSpPr>
        <p:spPr/>
        <p:txBody>
          <a:bodyPr/>
          <a:lstStyle/>
          <a:p>
            <a:r>
              <a:rPr lang="en-US" dirty="0"/>
              <a:t>AWS GDI</a:t>
            </a:r>
          </a:p>
        </p:txBody>
      </p:sp>
      <p:sp>
        <p:nvSpPr>
          <p:cNvPr id="3" name="Subtitle 2">
            <a:extLst>
              <a:ext uri="{FF2B5EF4-FFF2-40B4-BE49-F238E27FC236}">
                <a16:creationId xmlns:a16="http://schemas.microsoft.com/office/drawing/2014/main" id="{536CC0E0-DF49-0148-BA1C-B710E3797492}"/>
              </a:ext>
            </a:extLst>
          </p:cNvPr>
          <p:cNvSpPr>
            <a:spLocks noGrp="1"/>
          </p:cNvSpPr>
          <p:nvPr>
            <p:ph type="subTitle" idx="1"/>
          </p:nvPr>
        </p:nvSpPr>
        <p:spPr/>
        <p:txBody>
          <a:bodyPr/>
          <a:lstStyle/>
          <a:p>
            <a:r>
              <a:rPr lang="en-US" dirty="0"/>
              <a:t>Using Grand Central and AWS to get data into Splunk</a:t>
            </a:r>
          </a:p>
        </p:txBody>
      </p:sp>
      <p:sp>
        <p:nvSpPr>
          <p:cNvPr id="4" name="Text Placeholder 3">
            <a:extLst>
              <a:ext uri="{FF2B5EF4-FFF2-40B4-BE49-F238E27FC236}">
                <a16:creationId xmlns:a16="http://schemas.microsoft.com/office/drawing/2014/main" id="{ABB1D763-69E9-974E-90DD-FFF93D686723}"/>
              </a:ext>
            </a:extLst>
          </p:cNvPr>
          <p:cNvSpPr>
            <a:spLocks noGrp="1"/>
          </p:cNvSpPr>
          <p:nvPr>
            <p:ph type="body" idx="14"/>
          </p:nvPr>
        </p:nvSpPr>
        <p:spPr/>
        <p:txBody>
          <a:bodyPr/>
          <a:lstStyle/>
          <a:p>
            <a:r>
              <a:rPr lang="en-US" dirty="0"/>
              <a:t>Splunk Cloud Bootcamp</a:t>
            </a:r>
          </a:p>
        </p:txBody>
      </p:sp>
      <p:sp>
        <p:nvSpPr>
          <p:cNvPr id="5" name="Text Placeholder 4">
            <a:extLst>
              <a:ext uri="{FF2B5EF4-FFF2-40B4-BE49-F238E27FC236}">
                <a16:creationId xmlns:a16="http://schemas.microsoft.com/office/drawing/2014/main" id="{89A9540A-CFE0-E84E-BE17-692C50FC3201}"/>
              </a:ext>
            </a:extLst>
          </p:cNvPr>
          <p:cNvSpPr>
            <a:spLocks noGrp="1"/>
          </p:cNvSpPr>
          <p:nvPr>
            <p:ph type="body" idx="15"/>
          </p:nvPr>
        </p:nvSpPr>
        <p:spPr/>
        <p:txBody>
          <a:bodyPr/>
          <a:lstStyle/>
          <a:p>
            <a:r>
              <a:rPr lang="en-US" dirty="0"/>
              <a:t>May-20</a:t>
            </a:r>
          </a:p>
        </p:txBody>
      </p:sp>
    </p:spTree>
    <p:extLst>
      <p:ext uri="{BB962C8B-B14F-4D97-AF65-F5344CB8AC3E}">
        <p14:creationId xmlns:p14="http://schemas.microsoft.com/office/powerpoint/2010/main" val="18736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3F5A1-E4A5-AB48-9F60-8A5C8748D0A0}"/>
              </a:ext>
            </a:extLst>
          </p:cNvPr>
          <p:cNvSpPr>
            <a:spLocks noGrp="1"/>
          </p:cNvSpPr>
          <p:nvPr>
            <p:ph type="title"/>
          </p:nvPr>
        </p:nvSpPr>
        <p:spPr>
          <a:xfrm>
            <a:off x="685800" y="2492483"/>
            <a:ext cx="5067299" cy="1477328"/>
          </a:xfrm>
        </p:spPr>
        <p:txBody>
          <a:bodyPr/>
          <a:lstStyle/>
          <a:p>
            <a:r>
              <a:rPr lang="en-US" dirty="0"/>
              <a:t>Setup Grand Central</a:t>
            </a:r>
          </a:p>
        </p:txBody>
      </p:sp>
      <p:sp>
        <p:nvSpPr>
          <p:cNvPr id="3" name="Text Placeholder 2">
            <a:extLst>
              <a:ext uri="{FF2B5EF4-FFF2-40B4-BE49-F238E27FC236}">
                <a16:creationId xmlns:a16="http://schemas.microsoft.com/office/drawing/2014/main" id="{C1993756-A5FC-B949-89F4-21345B118BEC}"/>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697F8E45-3677-ED43-A1EF-29DDADC9A6C0}"/>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01976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Setup Grand Central </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
          </p:nvPr>
        </p:nvSpPr>
        <p:spPr/>
        <p:txBody>
          <a:bodyPr/>
          <a:lstStyle/>
          <a:p>
            <a:r>
              <a:rPr lang="en-US" dirty="0"/>
              <a:t>Go to </a:t>
            </a:r>
            <a:r>
              <a:rPr lang="en-US" dirty="0">
                <a:hlinkClick r:id="rId2"/>
              </a:rPr>
              <a:t>https://grandcentraldeployment.s3.amazonaws.com/grand_central.spl</a:t>
            </a:r>
            <a:r>
              <a:rPr lang="en-US" dirty="0"/>
              <a:t> and download Grand Central. </a:t>
            </a:r>
          </a:p>
          <a:p>
            <a:r>
              <a:rPr lang="en-US" dirty="0"/>
              <a:t>Here is a link to the docs : </a:t>
            </a:r>
            <a:r>
              <a:rPr lang="en-US" dirty="0">
                <a:hlinkClick r:id="rId3"/>
              </a:rPr>
              <a:t>https://github.com/amiracle/grand_central</a:t>
            </a:r>
            <a:r>
              <a:rPr lang="en-US"/>
              <a:t> </a:t>
            </a:r>
            <a:endParaRPr lang="en-US" dirty="0"/>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If running locally on laptop, follow these steps:</a:t>
            </a:r>
          </a:p>
        </p:txBody>
      </p:sp>
    </p:spTree>
    <p:extLst>
      <p:ext uri="{BB962C8B-B14F-4D97-AF65-F5344CB8AC3E}">
        <p14:creationId xmlns:p14="http://schemas.microsoft.com/office/powerpoint/2010/main" val="353578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D4160-6FF0-A147-B130-6A4E5CB9BB03}"/>
              </a:ext>
            </a:extLst>
          </p:cNvPr>
          <p:cNvSpPr>
            <a:spLocks noGrp="1"/>
          </p:cNvSpPr>
          <p:nvPr>
            <p:ph type="title"/>
          </p:nvPr>
        </p:nvSpPr>
        <p:spPr>
          <a:xfrm>
            <a:off x="685800" y="2492483"/>
            <a:ext cx="5067299" cy="1477328"/>
          </a:xfrm>
        </p:spPr>
        <p:txBody>
          <a:bodyPr/>
          <a:lstStyle/>
          <a:p>
            <a:r>
              <a:rPr lang="en-US" dirty="0"/>
              <a:t>Configure Grand Central</a:t>
            </a:r>
          </a:p>
        </p:txBody>
      </p:sp>
      <p:sp>
        <p:nvSpPr>
          <p:cNvPr id="3" name="Text Placeholder 2">
            <a:extLst>
              <a:ext uri="{FF2B5EF4-FFF2-40B4-BE49-F238E27FC236}">
                <a16:creationId xmlns:a16="http://schemas.microsoft.com/office/drawing/2014/main" id="{58E9C67A-3574-A14A-BFA9-C1FDF1DB2CD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227497FD-7E6F-584D-A079-F3A57441AB1B}"/>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85843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p:txBody>
          <a:bodyPr/>
          <a:lstStyle/>
          <a:p>
            <a:r>
              <a:rPr lang="en-US" dirty="0"/>
              <a:t>Click on New Account</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AWS Credentials 1 of 2</a:t>
            </a:r>
          </a:p>
        </p:txBody>
      </p:sp>
      <p:pic>
        <p:nvPicPr>
          <p:cNvPr id="7" name="Content Placeholder 6" descr="A screenshot of a computer screen  Description automatically generated">
            <a:extLst>
              <a:ext uri="{FF2B5EF4-FFF2-40B4-BE49-F238E27FC236}">
                <a16:creationId xmlns:a16="http://schemas.microsoft.com/office/drawing/2014/main" id="{D3C1FDDA-78D0-B04F-A34C-F760CDFFD0A4}"/>
              </a:ext>
            </a:extLst>
          </p:cNvPr>
          <p:cNvPicPr>
            <a:picLocks noGrp="1" noChangeAspect="1"/>
          </p:cNvPicPr>
          <p:nvPr>
            <p:ph idx="15"/>
          </p:nvPr>
        </p:nvPicPr>
        <p:blipFill>
          <a:blip r:embed="rId2"/>
          <a:stretch>
            <a:fillRect/>
          </a:stretch>
        </p:blipFill>
        <p:spPr>
          <a:xfrm>
            <a:off x="4521327" y="2368296"/>
            <a:ext cx="6981825" cy="2921265"/>
          </a:xfrm>
          <a:prstGeom prst="rect">
            <a:avLst/>
          </a:prstGeom>
        </p:spPr>
      </p:pic>
      <p:sp>
        <p:nvSpPr>
          <p:cNvPr id="8" name="Frame 7">
            <a:extLst>
              <a:ext uri="{FF2B5EF4-FFF2-40B4-BE49-F238E27FC236}">
                <a16:creationId xmlns:a16="http://schemas.microsoft.com/office/drawing/2014/main" id="{FE013C07-A30E-9645-9DE0-25A1729D682C}"/>
              </a:ext>
            </a:extLst>
          </p:cNvPr>
          <p:cNvSpPr>
            <a:spLocks/>
          </p:cNvSpPr>
          <p:nvPr/>
        </p:nvSpPr>
        <p:spPr>
          <a:xfrm>
            <a:off x="10920248" y="3519835"/>
            <a:ext cx="483476" cy="309093"/>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cxnSp>
        <p:nvCxnSpPr>
          <p:cNvPr id="10" name="Straight Arrow Connector 9">
            <a:extLst>
              <a:ext uri="{FF2B5EF4-FFF2-40B4-BE49-F238E27FC236}">
                <a16:creationId xmlns:a16="http://schemas.microsoft.com/office/drawing/2014/main" id="{61331EF4-3781-4446-BC48-11F6283890C2}"/>
              </a:ext>
            </a:extLst>
          </p:cNvPr>
          <p:cNvCxnSpPr/>
          <p:nvPr/>
        </p:nvCxnSpPr>
        <p:spPr>
          <a:xfrm>
            <a:off x="3415862" y="2511972"/>
            <a:ext cx="7504386" cy="1007863"/>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18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p:txBody>
          <a:bodyPr/>
          <a:lstStyle/>
          <a:p>
            <a:pPr marL="342900" indent="-342900">
              <a:buFont typeface="Arial" panose="020B0604020202020204" pitchFamily="34" charset="0"/>
              <a:buChar char="•"/>
            </a:pPr>
            <a:r>
              <a:rPr lang="en-US" dirty="0"/>
              <a:t>Enter AWS Account ID (Must be a number)</a:t>
            </a:r>
          </a:p>
          <a:p>
            <a:pPr marL="342900" indent="-342900">
              <a:buFont typeface="Arial" panose="020B0604020202020204" pitchFamily="34" charset="0"/>
              <a:buChar char="•"/>
            </a:pPr>
            <a:r>
              <a:rPr lang="en-US" dirty="0"/>
              <a:t>Account Name (e.g. Master AWS Account)</a:t>
            </a:r>
          </a:p>
          <a:p>
            <a:pPr marL="342900" indent="-342900">
              <a:buFont typeface="Arial" panose="020B0604020202020204" pitchFamily="34" charset="0"/>
              <a:buChar char="•"/>
            </a:pPr>
            <a:r>
              <a:rPr lang="en-US" dirty="0"/>
              <a:t>Add Access Key and Secret Key from </a:t>
            </a:r>
            <a:r>
              <a:rPr lang="en-US" i="1" dirty="0" err="1"/>
              <a:t>credentials.csv</a:t>
            </a:r>
            <a:r>
              <a:rPr lang="en-US" dirty="0"/>
              <a:t> file, </a:t>
            </a:r>
            <a:r>
              <a:rPr lang="en-US" i="1" dirty="0" err="1"/>
              <a:t>accessKey.csv</a:t>
            </a:r>
            <a:r>
              <a:rPr lang="en-US" i="1" dirty="0"/>
              <a:t> </a:t>
            </a:r>
            <a:r>
              <a:rPr lang="en-US" dirty="0"/>
              <a:t>or CloudFormation output</a:t>
            </a:r>
          </a:p>
          <a:p>
            <a:pPr marL="342900" indent="-342900">
              <a:buFont typeface="Arial" panose="020B0604020202020204" pitchFamily="34" charset="0"/>
              <a:buChar char="•"/>
            </a:pPr>
            <a:r>
              <a:rPr lang="en-US" dirty="0"/>
              <a:t>Click Save</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AWS Credentials 2 of 2</a:t>
            </a:r>
          </a:p>
        </p:txBody>
      </p:sp>
      <p:pic>
        <p:nvPicPr>
          <p:cNvPr id="12" name="Content Placeholder 11" descr="A screenshot of a cell phone&#10;&#10;Description automatically generated">
            <a:extLst>
              <a:ext uri="{FF2B5EF4-FFF2-40B4-BE49-F238E27FC236}">
                <a16:creationId xmlns:a16="http://schemas.microsoft.com/office/drawing/2014/main" id="{0DB13D02-A17B-A149-B996-F2EC4D74B65D}"/>
              </a:ext>
            </a:extLst>
          </p:cNvPr>
          <p:cNvPicPr>
            <a:picLocks noGrp="1" noChangeAspect="1"/>
          </p:cNvPicPr>
          <p:nvPr>
            <p:ph idx="15"/>
          </p:nvPr>
        </p:nvPicPr>
        <p:blipFill rotWithShape="1">
          <a:blip r:embed="rId2"/>
          <a:srcRect l="3931" t="2112" b="2003"/>
          <a:stretch/>
        </p:blipFill>
        <p:spPr>
          <a:xfrm>
            <a:off x="5580993" y="1912118"/>
            <a:ext cx="4647319" cy="4241881"/>
          </a:xfrm>
        </p:spPr>
      </p:pic>
    </p:spTree>
    <p:extLst>
      <p:ext uri="{BB962C8B-B14F-4D97-AF65-F5344CB8AC3E}">
        <p14:creationId xmlns:p14="http://schemas.microsoft.com/office/powerpoint/2010/main" val="371668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p:txBody>
          <a:bodyPr/>
          <a:lstStyle/>
          <a:p>
            <a:r>
              <a:rPr lang="en-US" dirty="0"/>
              <a:t>Click on New Splunk Account</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Splunk Account 1 of 2</a:t>
            </a:r>
          </a:p>
        </p:txBody>
      </p:sp>
      <p:pic>
        <p:nvPicPr>
          <p:cNvPr id="7" name="Content Placeholder 6" descr="A screenshot of a computer screen  Description automatically generated">
            <a:extLst>
              <a:ext uri="{FF2B5EF4-FFF2-40B4-BE49-F238E27FC236}">
                <a16:creationId xmlns:a16="http://schemas.microsoft.com/office/drawing/2014/main" id="{D3C1FDDA-78D0-B04F-A34C-F760CDFFD0A4}"/>
              </a:ext>
            </a:extLst>
          </p:cNvPr>
          <p:cNvPicPr>
            <a:picLocks noGrp="1" noChangeAspect="1"/>
          </p:cNvPicPr>
          <p:nvPr>
            <p:ph idx="15"/>
          </p:nvPr>
        </p:nvPicPr>
        <p:blipFill>
          <a:blip r:embed="rId2"/>
          <a:stretch>
            <a:fillRect/>
          </a:stretch>
        </p:blipFill>
        <p:spPr>
          <a:xfrm>
            <a:off x="4521327" y="2368296"/>
            <a:ext cx="6981825" cy="2921265"/>
          </a:xfrm>
          <a:prstGeom prst="rect">
            <a:avLst/>
          </a:prstGeom>
        </p:spPr>
      </p:pic>
      <p:cxnSp>
        <p:nvCxnSpPr>
          <p:cNvPr id="10" name="Straight Arrow Connector 9">
            <a:extLst>
              <a:ext uri="{FF2B5EF4-FFF2-40B4-BE49-F238E27FC236}">
                <a16:creationId xmlns:a16="http://schemas.microsoft.com/office/drawing/2014/main" id="{61331EF4-3781-4446-BC48-11F6283890C2}"/>
              </a:ext>
            </a:extLst>
          </p:cNvPr>
          <p:cNvCxnSpPr>
            <a:cxnSpLocks/>
          </p:cNvCxnSpPr>
          <p:nvPr/>
        </p:nvCxnSpPr>
        <p:spPr>
          <a:xfrm>
            <a:off x="3415862" y="2511972"/>
            <a:ext cx="7346731" cy="219666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8" name="Frame 7">
            <a:extLst>
              <a:ext uri="{FF2B5EF4-FFF2-40B4-BE49-F238E27FC236}">
                <a16:creationId xmlns:a16="http://schemas.microsoft.com/office/drawing/2014/main" id="{FE013C07-A30E-9645-9DE0-25A1729D682C}"/>
              </a:ext>
            </a:extLst>
          </p:cNvPr>
          <p:cNvSpPr>
            <a:spLocks/>
          </p:cNvSpPr>
          <p:nvPr/>
        </p:nvSpPr>
        <p:spPr>
          <a:xfrm>
            <a:off x="10762592" y="4628821"/>
            <a:ext cx="685929" cy="266353"/>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extLst>
      <p:ext uri="{BB962C8B-B14F-4D97-AF65-F5344CB8AC3E}">
        <p14:creationId xmlns:p14="http://schemas.microsoft.com/office/powerpoint/2010/main" val="397141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a:xfrm>
            <a:off x="685799" y="1936607"/>
            <a:ext cx="5575681" cy="3803904"/>
          </a:xfrm>
        </p:spPr>
        <p:txBody>
          <a:bodyPr/>
          <a:lstStyle/>
          <a:p>
            <a:pPr marL="342900" indent="-342900">
              <a:buFont typeface="Arial" panose="020B0604020202020204" pitchFamily="34" charset="0"/>
              <a:buChar char="•"/>
            </a:pPr>
            <a:r>
              <a:rPr lang="en-US" dirty="0"/>
              <a:t>Splunk Account Name (Can be anything)</a:t>
            </a:r>
          </a:p>
          <a:p>
            <a:pPr marL="342900" indent="-342900">
              <a:buFont typeface="Arial" panose="020B0604020202020204" pitchFamily="34" charset="0"/>
              <a:buChar char="•"/>
            </a:pPr>
            <a:r>
              <a:rPr lang="en-US" dirty="0"/>
              <a:t>HTTP Endpoint must include port at the end:</a:t>
            </a:r>
          </a:p>
          <a:p>
            <a:pPr marL="685800" lvl="2" indent="-342900"/>
            <a:r>
              <a:rPr lang="en-US" dirty="0"/>
              <a:t>https://http-inputs-firehose-&lt;bootcamp&gt;.stg.splunkcloud.com:443</a:t>
            </a:r>
          </a:p>
          <a:p>
            <a:pPr lvl="2" indent="0">
              <a:buNone/>
            </a:pPr>
            <a:endParaRPr lang="en-US" dirty="0"/>
          </a:p>
          <a:p>
            <a:pPr lvl="2" indent="0">
              <a:buNone/>
            </a:pPr>
            <a:r>
              <a:rPr lang="en-US" dirty="0">
                <a:highlight>
                  <a:srgbClr val="FFFF00"/>
                </a:highlight>
              </a:rPr>
              <a:t>For production accounts the URL is :</a:t>
            </a:r>
            <a:br>
              <a:rPr lang="en-US" dirty="0">
                <a:highlight>
                  <a:srgbClr val="FFFF00"/>
                </a:highlight>
              </a:rPr>
            </a:br>
            <a:endParaRPr lang="en-US" dirty="0">
              <a:highlight>
                <a:srgbClr val="FFFF00"/>
              </a:highlight>
            </a:endParaRPr>
          </a:p>
          <a:p>
            <a:pPr lvl="2" indent="0">
              <a:buNone/>
            </a:pPr>
            <a:r>
              <a:rPr lang="en-US" dirty="0">
                <a:highlight>
                  <a:srgbClr val="FFFF00"/>
                </a:highlight>
              </a:rPr>
              <a:t>https://http-inputs-firehose-&lt;customer&gt;.splunkcloud.com:443</a:t>
            </a:r>
          </a:p>
          <a:p>
            <a:pPr marL="342900" indent="-342900">
              <a:buFont typeface="Arial" panose="020B0604020202020204" pitchFamily="34" charset="0"/>
              <a:buChar char="•"/>
            </a:pPr>
            <a:r>
              <a:rPr lang="en-US" dirty="0"/>
              <a:t>Token for ACK and w/o ACK. (If only have on token, put in both spots).</a:t>
            </a:r>
          </a:p>
          <a:p>
            <a:pPr marL="342900" indent="-342900">
              <a:buFont typeface="Arial" panose="020B0604020202020204" pitchFamily="34" charset="0"/>
              <a:buChar char="•"/>
            </a:pPr>
            <a:r>
              <a:rPr lang="en-US" dirty="0"/>
              <a:t>Click Save</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Splunk Account 2 of 2</a:t>
            </a:r>
          </a:p>
        </p:txBody>
      </p:sp>
      <p:pic>
        <p:nvPicPr>
          <p:cNvPr id="7" name="Content Placeholder 6">
            <a:extLst>
              <a:ext uri="{FF2B5EF4-FFF2-40B4-BE49-F238E27FC236}">
                <a16:creationId xmlns:a16="http://schemas.microsoft.com/office/drawing/2014/main" id="{D3C1FDDA-78D0-B04F-A34C-F760CDFFD0A4}"/>
              </a:ext>
            </a:extLst>
          </p:cNvPr>
          <p:cNvPicPr>
            <a:picLocks noGrp="1" noChangeAspect="1"/>
          </p:cNvPicPr>
          <p:nvPr>
            <p:ph idx="15"/>
          </p:nvPr>
        </p:nvPicPr>
        <p:blipFill>
          <a:blip r:embed="rId3"/>
          <a:srcRect/>
          <a:stretch/>
        </p:blipFill>
        <p:spPr>
          <a:xfrm>
            <a:off x="6261481" y="2368296"/>
            <a:ext cx="3501516" cy="2921265"/>
          </a:xfrm>
          <a:prstGeom prst="rect">
            <a:avLst/>
          </a:prstGeom>
        </p:spPr>
      </p:pic>
    </p:spTree>
    <p:extLst>
      <p:ext uri="{BB962C8B-B14F-4D97-AF65-F5344CB8AC3E}">
        <p14:creationId xmlns:p14="http://schemas.microsoft.com/office/powerpoint/2010/main" val="32901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556A-8F6E-2B45-8A66-3C19E0179A4B}"/>
              </a:ext>
            </a:extLst>
          </p:cNvPr>
          <p:cNvSpPr>
            <a:spLocks noGrp="1"/>
          </p:cNvSpPr>
          <p:nvPr>
            <p:ph type="title"/>
          </p:nvPr>
        </p:nvSpPr>
        <p:spPr>
          <a:xfrm>
            <a:off x="685800" y="2492483"/>
            <a:ext cx="5067299" cy="1477328"/>
          </a:xfrm>
        </p:spPr>
        <p:txBody>
          <a:bodyPr/>
          <a:lstStyle/>
          <a:p>
            <a:r>
              <a:rPr lang="en-US" dirty="0"/>
              <a:t>Deploy Data Collection</a:t>
            </a:r>
          </a:p>
        </p:txBody>
      </p:sp>
      <p:sp>
        <p:nvSpPr>
          <p:cNvPr id="3" name="Text Placeholder 2">
            <a:extLst>
              <a:ext uri="{FF2B5EF4-FFF2-40B4-BE49-F238E27FC236}">
                <a16:creationId xmlns:a16="http://schemas.microsoft.com/office/drawing/2014/main" id="{DBBA7490-4343-BC4B-9D7C-CC6DE32567F4}"/>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87A75AA7-530D-D941-A504-65458E26585A}"/>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43320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pic>
        <p:nvPicPr>
          <p:cNvPr id="6" name="Content Placeholder 5" descr="A screenshot of a cell phone&#10;&#10;Description automatically generated">
            <a:extLst>
              <a:ext uri="{FF2B5EF4-FFF2-40B4-BE49-F238E27FC236}">
                <a16:creationId xmlns:a16="http://schemas.microsoft.com/office/drawing/2014/main" id="{4CAC6852-DD3C-DC4A-8FDD-6A900B0BE35E}"/>
              </a:ext>
            </a:extLst>
          </p:cNvPr>
          <p:cNvPicPr>
            <a:picLocks noGrp="1" noChangeAspect="1"/>
          </p:cNvPicPr>
          <p:nvPr>
            <p:ph idx="1"/>
          </p:nvPr>
        </p:nvPicPr>
        <p:blipFill>
          <a:blip r:embed="rId2"/>
          <a:stretch>
            <a:fillRect/>
          </a:stretch>
        </p:blipFill>
        <p:spPr>
          <a:xfrm>
            <a:off x="685927" y="2130186"/>
            <a:ext cx="10817225" cy="1864639"/>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Click on Deploy new CloudFormation template in the account</a:t>
            </a:r>
          </a:p>
        </p:txBody>
      </p:sp>
      <p:sp>
        <p:nvSpPr>
          <p:cNvPr id="7" name="TextBox 6">
            <a:extLst>
              <a:ext uri="{FF2B5EF4-FFF2-40B4-BE49-F238E27FC236}">
                <a16:creationId xmlns:a16="http://schemas.microsoft.com/office/drawing/2014/main" id="{2C4B732E-095F-7E4B-8A35-C30DD81E03EF}"/>
              </a:ext>
            </a:extLst>
          </p:cNvPr>
          <p:cNvSpPr txBox="1"/>
          <p:nvPr/>
        </p:nvSpPr>
        <p:spPr>
          <a:xfrm>
            <a:off x="685800" y="4251225"/>
            <a:ext cx="4029075" cy="430887"/>
          </a:xfrm>
          <a:prstGeom prst="rect">
            <a:avLst/>
          </a:prstGeom>
          <a:noFill/>
        </p:spPr>
        <p:txBody>
          <a:bodyPr wrap="square" lIns="0" tIns="0" rIns="0" bIns="0" rtlCol="0">
            <a:spAutoFit/>
          </a:bodyPr>
          <a:lstStyle/>
          <a:p>
            <a:pPr algn="l">
              <a:spcAft>
                <a:spcPts val="600"/>
              </a:spcAft>
            </a:pPr>
            <a:r>
              <a:rPr lang="en-US" sz="1400" kern="100" spc="-30" dirty="0"/>
              <a:t>Select Actions and Deploy new CloudFormation Template</a:t>
            </a:r>
          </a:p>
        </p:txBody>
      </p:sp>
      <p:cxnSp>
        <p:nvCxnSpPr>
          <p:cNvPr id="9" name="Straight Arrow Connector 8">
            <a:extLst>
              <a:ext uri="{FF2B5EF4-FFF2-40B4-BE49-F238E27FC236}">
                <a16:creationId xmlns:a16="http://schemas.microsoft.com/office/drawing/2014/main" id="{1E5F41E0-A8FA-0741-8128-297274381E92}"/>
              </a:ext>
            </a:extLst>
          </p:cNvPr>
          <p:cNvCxnSpPr>
            <a:stCxn id="7" idx="3"/>
          </p:cNvCxnSpPr>
          <p:nvPr/>
        </p:nvCxnSpPr>
        <p:spPr>
          <a:xfrm flipV="1">
            <a:off x="4714875" y="3994825"/>
            <a:ext cx="5243513" cy="471844"/>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2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sp>
        <p:nvSpPr>
          <p:cNvPr id="8" name="Content Placeholder 7">
            <a:extLst>
              <a:ext uri="{FF2B5EF4-FFF2-40B4-BE49-F238E27FC236}">
                <a16:creationId xmlns:a16="http://schemas.microsoft.com/office/drawing/2014/main" id="{40808E6D-263B-9B4C-9506-E5FDD6C5E651}"/>
              </a:ext>
            </a:extLst>
          </p:cNvPr>
          <p:cNvSpPr>
            <a:spLocks noGrp="1"/>
          </p:cNvSpPr>
          <p:nvPr>
            <p:ph idx="1"/>
          </p:nvPr>
        </p:nvSpPr>
        <p:spPr/>
        <p:txBody>
          <a:bodyPr/>
          <a:lstStyle/>
          <a:p>
            <a:r>
              <a:rPr lang="en-US" dirty="0"/>
              <a:t>Deploy Name – It must start with </a:t>
            </a:r>
            <a:r>
              <a:rPr lang="en-US" b="1" dirty="0" err="1">
                <a:highlight>
                  <a:srgbClr val="FFFF00"/>
                </a:highlight>
              </a:rPr>
              <a:t>grandcentral</a:t>
            </a:r>
            <a:r>
              <a:rPr lang="en-US" dirty="0"/>
              <a:t>, all lowercase all one word (e.g. </a:t>
            </a:r>
            <a:r>
              <a:rPr lang="en-US" dirty="0" err="1"/>
              <a:t>grandcentralCloudTrailDeployment</a:t>
            </a:r>
            <a:r>
              <a:rPr lang="en-US" dirty="0"/>
              <a:t>)</a:t>
            </a:r>
          </a:p>
          <a:p>
            <a:r>
              <a:rPr lang="en-US" dirty="0"/>
              <a:t>AWS Region(s) – Regions with workloads</a:t>
            </a:r>
          </a:p>
          <a:p>
            <a:r>
              <a:rPr lang="en-US" dirty="0"/>
              <a:t>Splunk Account – Splunk HEC endpoint</a:t>
            </a:r>
          </a:p>
          <a:p>
            <a:r>
              <a:rPr lang="en-US" dirty="0"/>
              <a:t>Data Configuration – </a:t>
            </a:r>
            <a:r>
              <a:rPr lang="en-US" i="1" dirty="0"/>
              <a:t>Optional if using a custom </a:t>
            </a:r>
            <a:r>
              <a:rPr lang="en-US" i="1" dirty="0" err="1"/>
              <a:t>Cloudformation</a:t>
            </a:r>
            <a:r>
              <a:rPr lang="en-US" i="1" dirty="0"/>
              <a:t> Template</a:t>
            </a:r>
          </a:p>
          <a:p>
            <a:r>
              <a:rPr lang="en-US" dirty="0"/>
              <a:t>AWS Data source configuration –   CloudTrail</a:t>
            </a:r>
          </a:p>
        </p:txBody>
      </p:sp>
      <p:pic>
        <p:nvPicPr>
          <p:cNvPr id="12" name="Content Placeholder 11" descr="A screenshot of a cell phone&#10;&#10;Description automatically generated">
            <a:extLst>
              <a:ext uri="{FF2B5EF4-FFF2-40B4-BE49-F238E27FC236}">
                <a16:creationId xmlns:a16="http://schemas.microsoft.com/office/drawing/2014/main" id="{78C398B4-ABD9-4649-B07C-8461DEAAC7C8}"/>
              </a:ext>
            </a:extLst>
          </p:cNvPr>
          <p:cNvPicPr>
            <a:picLocks noGrp="1" noChangeAspect="1"/>
          </p:cNvPicPr>
          <p:nvPr>
            <p:ph idx="14"/>
          </p:nvPr>
        </p:nvPicPr>
        <p:blipFill>
          <a:blip r:embed="rId2"/>
          <a:stretch>
            <a:fillRect/>
          </a:stretch>
        </p:blipFill>
        <p:spPr>
          <a:xfrm>
            <a:off x="6907165" y="2368550"/>
            <a:ext cx="4137120" cy="3803650"/>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Overview of UI – Step 1 of 4</a:t>
            </a:r>
          </a:p>
        </p:txBody>
      </p:sp>
    </p:spTree>
    <p:extLst>
      <p:ext uri="{BB962C8B-B14F-4D97-AF65-F5344CB8AC3E}">
        <p14:creationId xmlns:p14="http://schemas.microsoft.com/office/powerpoint/2010/main" val="244519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8496-734B-3841-82A3-D5036C08F41A}"/>
              </a:ext>
            </a:extLst>
          </p:cNvPr>
          <p:cNvSpPr>
            <a:spLocks noGrp="1"/>
          </p:cNvSpPr>
          <p:nvPr>
            <p:ph type="title"/>
          </p:nvPr>
        </p:nvSpPr>
        <p:spPr>
          <a:xfrm>
            <a:off x="685800" y="521208"/>
            <a:ext cx="10817352" cy="1033272"/>
          </a:xfrm>
        </p:spPr>
        <p:txBody>
          <a:bodyPr anchor="b">
            <a:normAutofit/>
          </a:bodyPr>
          <a:lstStyle/>
          <a:p>
            <a:r>
              <a:rPr lang="en-US" dirty="0"/>
              <a:t>Agenda</a:t>
            </a:r>
          </a:p>
        </p:txBody>
      </p:sp>
      <p:sp>
        <p:nvSpPr>
          <p:cNvPr id="3" name="Content Placeholder 2">
            <a:extLst>
              <a:ext uri="{FF2B5EF4-FFF2-40B4-BE49-F238E27FC236}">
                <a16:creationId xmlns:a16="http://schemas.microsoft.com/office/drawing/2014/main" id="{7EF50534-CA0D-D940-95C2-43B184711F6E}"/>
              </a:ext>
            </a:extLst>
          </p:cNvPr>
          <p:cNvSpPr>
            <a:spLocks noGrp="1"/>
          </p:cNvSpPr>
          <p:nvPr>
            <p:ph idx="1"/>
          </p:nvPr>
        </p:nvSpPr>
        <p:spPr>
          <a:xfrm>
            <a:off x="685800" y="2368296"/>
            <a:ext cx="5060950" cy="3803904"/>
          </a:xfrm>
        </p:spPr>
        <p:txBody>
          <a:bodyPr>
            <a:normAutofit/>
          </a:bodyPr>
          <a:lstStyle/>
          <a:p>
            <a:r>
              <a:rPr lang="en-US" sz="1700" dirty="0"/>
              <a:t>Setup HEC on Splunk Cloud Deployment </a:t>
            </a:r>
          </a:p>
          <a:p>
            <a:pPr lvl="1"/>
            <a:r>
              <a:rPr lang="en-US" sz="1700" dirty="0"/>
              <a:t>CloudTrail, Config, </a:t>
            </a:r>
            <a:r>
              <a:rPr lang="en-US" sz="1700" dirty="0" err="1"/>
              <a:t>VPCFlow</a:t>
            </a:r>
            <a:r>
              <a:rPr lang="en-US" sz="1700" dirty="0"/>
              <a:t> Logs</a:t>
            </a:r>
          </a:p>
          <a:p>
            <a:pPr>
              <a:buNone/>
            </a:pPr>
            <a:r>
              <a:rPr lang="en-US" sz="1700" dirty="0"/>
              <a:t>AWS Setup </a:t>
            </a:r>
          </a:p>
          <a:p>
            <a:pPr marL="514350" lvl="1" indent="-342900"/>
            <a:r>
              <a:rPr lang="en-US" sz="1700" dirty="0"/>
              <a:t>Create AWS Account </a:t>
            </a:r>
          </a:p>
          <a:p>
            <a:pPr marL="514350" lvl="1" indent="-342900"/>
            <a:r>
              <a:rPr lang="en-US" sz="1700" dirty="0"/>
              <a:t>Setup VPC Flow Logs</a:t>
            </a:r>
          </a:p>
          <a:p>
            <a:pPr>
              <a:buNone/>
            </a:pPr>
            <a:r>
              <a:rPr lang="en-US" sz="1700" dirty="0"/>
              <a:t>Setup Grand Central (Local deployment)</a:t>
            </a:r>
          </a:p>
          <a:p>
            <a:pPr>
              <a:buNone/>
            </a:pPr>
            <a:r>
              <a:rPr lang="en-US" sz="1700" dirty="0"/>
              <a:t>Configure Grand Central</a:t>
            </a:r>
          </a:p>
          <a:p>
            <a:pPr lvl="1"/>
            <a:r>
              <a:rPr lang="en-US" sz="1700" dirty="0"/>
              <a:t>Deploy Data Collection</a:t>
            </a:r>
          </a:p>
          <a:p>
            <a:pPr indent="-171450">
              <a:buNone/>
            </a:pPr>
            <a:r>
              <a:rPr lang="en-US" sz="1700" dirty="0"/>
              <a:t>Delete Deployments</a:t>
            </a:r>
          </a:p>
        </p:txBody>
      </p:sp>
      <p:pic>
        <p:nvPicPr>
          <p:cNvPr id="5" name="Picture 4" descr="A view of a building&#10;&#10;Description automatically generated">
            <a:extLst>
              <a:ext uri="{FF2B5EF4-FFF2-40B4-BE49-F238E27FC236}">
                <a16:creationId xmlns:a16="http://schemas.microsoft.com/office/drawing/2014/main" id="{658BA959-9D80-0D49-9827-42D06E36958D}"/>
              </a:ext>
            </a:extLst>
          </p:cNvPr>
          <p:cNvPicPr>
            <a:picLocks noChangeAspect="1"/>
          </p:cNvPicPr>
          <p:nvPr/>
        </p:nvPicPr>
        <p:blipFill rotWithShape="1">
          <a:blip r:embed="rId2"/>
          <a:srcRect l="11650" r="13510" b="-1"/>
          <a:stretch/>
        </p:blipFill>
        <p:spPr>
          <a:xfrm>
            <a:off x="6445250" y="2368296"/>
            <a:ext cx="5060950" cy="3803904"/>
          </a:xfrm>
          <a:prstGeom prst="rect">
            <a:avLst/>
          </a:prstGeom>
          <a:noFill/>
        </p:spPr>
      </p:pic>
      <p:sp>
        <p:nvSpPr>
          <p:cNvPr id="4" name="Text Placeholder 3">
            <a:extLst>
              <a:ext uri="{FF2B5EF4-FFF2-40B4-BE49-F238E27FC236}">
                <a16:creationId xmlns:a16="http://schemas.microsoft.com/office/drawing/2014/main" id="{6A9339FB-6507-C645-A976-145C49F585A7}"/>
              </a:ext>
            </a:extLst>
          </p:cNvPr>
          <p:cNvSpPr>
            <a:spLocks noGrp="1"/>
          </p:cNvSpPr>
          <p:nvPr>
            <p:ph type="body" idx="13"/>
          </p:nvPr>
        </p:nvSpPr>
        <p:spPr>
          <a:xfrm>
            <a:off x="685800" y="1592812"/>
            <a:ext cx="10820400" cy="280974"/>
          </a:xfrm>
        </p:spPr>
        <p:txBody>
          <a:bodyPr anchor="t">
            <a:normAutofit/>
          </a:bodyPr>
          <a:lstStyle/>
          <a:p>
            <a:pPr>
              <a:spcAft>
                <a:spcPts val="600"/>
              </a:spcAft>
            </a:pPr>
            <a:r>
              <a:rPr lang="en-US" dirty="0"/>
              <a:t>Setting up AWS and use Grand Central to GDI</a:t>
            </a:r>
            <a:endParaRPr lang="en-US"/>
          </a:p>
        </p:txBody>
      </p:sp>
    </p:spTree>
    <p:extLst>
      <p:ext uri="{BB962C8B-B14F-4D97-AF65-F5344CB8AC3E}">
        <p14:creationId xmlns:p14="http://schemas.microsoft.com/office/powerpoint/2010/main" val="223336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sp>
        <p:nvSpPr>
          <p:cNvPr id="8" name="Content Placeholder 7">
            <a:extLst>
              <a:ext uri="{FF2B5EF4-FFF2-40B4-BE49-F238E27FC236}">
                <a16:creationId xmlns:a16="http://schemas.microsoft.com/office/drawing/2014/main" id="{40808E6D-263B-9B4C-9506-E5FDD6C5E651}"/>
              </a:ext>
            </a:extLst>
          </p:cNvPr>
          <p:cNvSpPr>
            <a:spLocks noGrp="1"/>
          </p:cNvSpPr>
          <p:nvPr>
            <p:ph idx="1"/>
          </p:nvPr>
        </p:nvSpPr>
        <p:spPr/>
        <p:txBody>
          <a:bodyPr/>
          <a:lstStyle/>
          <a:p>
            <a:r>
              <a:rPr lang="en-US" dirty="0"/>
              <a:t>Deploy Name – It must start with </a:t>
            </a:r>
            <a:r>
              <a:rPr lang="en-US" b="1" dirty="0" err="1">
                <a:highlight>
                  <a:srgbClr val="FFFF00"/>
                </a:highlight>
              </a:rPr>
              <a:t>grandcentral</a:t>
            </a:r>
            <a:r>
              <a:rPr lang="en-US" dirty="0"/>
              <a:t>, all lowercase all one word  (e.g. </a:t>
            </a:r>
            <a:r>
              <a:rPr lang="en-US" dirty="0" err="1"/>
              <a:t>grandcentralCloudTrail</a:t>
            </a:r>
            <a:r>
              <a:rPr lang="en-US" dirty="0"/>
              <a:t>)</a:t>
            </a:r>
          </a:p>
          <a:p>
            <a:r>
              <a:rPr lang="en-US" dirty="0"/>
              <a:t>AWS Region(s) – Regions with workloads</a:t>
            </a:r>
          </a:p>
          <a:p>
            <a:r>
              <a:rPr lang="en-US" dirty="0"/>
              <a:t>Splunk Account – Splunk HEC endpoint</a:t>
            </a:r>
          </a:p>
          <a:p>
            <a:r>
              <a:rPr lang="en-US" dirty="0"/>
              <a:t>Data Configuration – </a:t>
            </a:r>
            <a:r>
              <a:rPr lang="en-US" i="1" dirty="0"/>
              <a:t>Optional if using a custom </a:t>
            </a:r>
            <a:r>
              <a:rPr lang="en-US" i="1" dirty="0" err="1"/>
              <a:t>Cloudformation</a:t>
            </a:r>
            <a:r>
              <a:rPr lang="en-US" i="1" dirty="0"/>
              <a:t> Template</a:t>
            </a:r>
          </a:p>
          <a:p>
            <a:r>
              <a:rPr lang="en-US" dirty="0"/>
              <a:t>Select Data source - </a:t>
            </a:r>
            <a:r>
              <a:rPr lang="en-US" b="1" dirty="0"/>
              <a:t>CloudTrail</a:t>
            </a:r>
          </a:p>
        </p:txBody>
      </p:sp>
      <p:pic>
        <p:nvPicPr>
          <p:cNvPr id="12" name="Content Placeholder 11">
            <a:extLst>
              <a:ext uri="{FF2B5EF4-FFF2-40B4-BE49-F238E27FC236}">
                <a16:creationId xmlns:a16="http://schemas.microsoft.com/office/drawing/2014/main" id="{78C398B4-ABD9-4649-B07C-8461DEAAC7C8}"/>
              </a:ext>
            </a:extLst>
          </p:cNvPr>
          <p:cNvPicPr>
            <a:picLocks noGrp="1" noChangeAspect="1"/>
          </p:cNvPicPr>
          <p:nvPr>
            <p:ph idx="14"/>
          </p:nvPr>
        </p:nvPicPr>
        <p:blipFill rotWithShape="1">
          <a:blip r:embed="rId2"/>
          <a:srcRect l="-55" t="2214" r="-1"/>
          <a:stretch/>
        </p:blipFill>
        <p:spPr>
          <a:xfrm>
            <a:off x="6927926" y="2452744"/>
            <a:ext cx="4093352" cy="3719456"/>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Rinse repeat for each </a:t>
            </a:r>
            <a:r>
              <a:rPr lang="en-US" dirty="0" err="1"/>
              <a:t>sourcetype</a:t>
            </a:r>
            <a:r>
              <a:rPr lang="en-US" dirty="0"/>
              <a:t> 2 of 4</a:t>
            </a:r>
          </a:p>
        </p:txBody>
      </p:sp>
    </p:spTree>
    <p:extLst>
      <p:ext uri="{BB962C8B-B14F-4D97-AF65-F5344CB8AC3E}">
        <p14:creationId xmlns:p14="http://schemas.microsoft.com/office/powerpoint/2010/main" val="368603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sp>
        <p:nvSpPr>
          <p:cNvPr id="8" name="Content Placeholder 7">
            <a:extLst>
              <a:ext uri="{FF2B5EF4-FFF2-40B4-BE49-F238E27FC236}">
                <a16:creationId xmlns:a16="http://schemas.microsoft.com/office/drawing/2014/main" id="{40808E6D-263B-9B4C-9506-E5FDD6C5E651}"/>
              </a:ext>
            </a:extLst>
          </p:cNvPr>
          <p:cNvSpPr>
            <a:spLocks noGrp="1"/>
          </p:cNvSpPr>
          <p:nvPr>
            <p:ph idx="1"/>
          </p:nvPr>
        </p:nvSpPr>
        <p:spPr/>
        <p:txBody>
          <a:bodyPr/>
          <a:lstStyle/>
          <a:p>
            <a:r>
              <a:rPr lang="en-US" dirty="0"/>
              <a:t>Deploy Name – No spaces or special characters (e.g. </a:t>
            </a:r>
            <a:r>
              <a:rPr lang="en-US" dirty="0" err="1"/>
              <a:t>grandcentralConfig</a:t>
            </a:r>
            <a:r>
              <a:rPr lang="en-US" dirty="0"/>
              <a:t>)</a:t>
            </a:r>
          </a:p>
          <a:p>
            <a:r>
              <a:rPr lang="en-US" dirty="0"/>
              <a:t>AWS Region(s) – Regions with workloads</a:t>
            </a:r>
          </a:p>
          <a:p>
            <a:r>
              <a:rPr lang="en-US" dirty="0"/>
              <a:t>Splunk Account – Splunk HEC endpoint</a:t>
            </a:r>
          </a:p>
          <a:p>
            <a:r>
              <a:rPr lang="en-US" dirty="0"/>
              <a:t>Data Configuration – </a:t>
            </a:r>
            <a:r>
              <a:rPr lang="en-US" i="1" dirty="0"/>
              <a:t>Optional if using a custom </a:t>
            </a:r>
            <a:r>
              <a:rPr lang="en-US" i="1" dirty="0" err="1"/>
              <a:t>Cloudformation</a:t>
            </a:r>
            <a:r>
              <a:rPr lang="en-US" i="1" dirty="0"/>
              <a:t> Template</a:t>
            </a:r>
          </a:p>
          <a:p>
            <a:r>
              <a:rPr lang="en-US" dirty="0"/>
              <a:t>Select Data source - </a:t>
            </a:r>
            <a:r>
              <a:rPr lang="en-US" b="1" dirty="0"/>
              <a:t>Config</a:t>
            </a:r>
          </a:p>
        </p:txBody>
      </p:sp>
      <p:pic>
        <p:nvPicPr>
          <p:cNvPr id="12" name="Content Placeholder 11">
            <a:extLst>
              <a:ext uri="{FF2B5EF4-FFF2-40B4-BE49-F238E27FC236}">
                <a16:creationId xmlns:a16="http://schemas.microsoft.com/office/drawing/2014/main" id="{78C398B4-ABD9-4649-B07C-8461DEAAC7C8}"/>
              </a:ext>
            </a:extLst>
          </p:cNvPr>
          <p:cNvPicPr>
            <a:picLocks noGrp="1" noChangeAspect="1"/>
          </p:cNvPicPr>
          <p:nvPr>
            <p:ph idx="14"/>
          </p:nvPr>
        </p:nvPicPr>
        <p:blipFill>
          <a:blip r:embed="rId2"/>
          <a:srcRect/>
          <a:stretch/>
        </p:blipFill>
        <p:spPr>
          <a:xfrm>
            <a:off x="6924028" y="2368550"/>
            <a:ext cx="4103394" cy="3803649"/>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Rinse repeat for each </a:t>
            </a:r>
            <a:r>
              <a:rPr lang="en-US" dirty="0" err="1"/>
              <a:t>sourcetype</a:t>
            </a:r>
            <a:r>
              <a:rPr lang="en-US" dirty="0"/>
              <a:t> 3 of 4</a:t>
            </a:r>
          </a:p>
        </p:txBody>
      </p:sp>
    </p:spTree>
    <p:extLst>
      <p:ext uri="{BB962C8B-B14F-4D97-AF65-F5344CB8AC3E}">
        <p14:creationId xmlns:p14="http://schemas.microsoft.com/office/powerpoint/2010/main" val="193055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3567C-D4C2-9547-BE0D-346D8641AFD4}"/>
              </a:ext>
            </a:extLst>
          </p:cNvPr>
          <p:cNvSpPr>
            <a:spLocks noGrp="1"/>
          </p:cNvSpPr>
          <p:nvPr>
            <p:ph type="title"/>
          </p:nvPr>
        </p:nvSpPr>
        <p:spPr>
          <a:xfrm>
            <a:off x="685800" y="1753820"/>
            <a:ext cx="5067299" cy="2215991"/>
          </a:xfrm>
        </p:spPr>
        <p:txBody>
          <a:bodyPr/>
          <a:lstStyle/>
          <a:p>
            <a:r>
              <a:rPr lang="en-US" dirty="0"/>
              <a:t>CloudWatch Logs Collection</a:t>
            </a:r>
          </a:p>
        </p:txBody>
      </p:sp>
      <p:sp>
        <p:nvSpPr>
          <p:cNvPr id="3" name="Text Placeholder 2">
            <a:extLst>
              <a:ext uri="{FF2B5EF4-FFF2-40B4-BE49-F238E27FC236}">
                <a16:creationId xmlns:a16="http://schemas.microsoft.com/office/drawing/2014/main" id="{EFABA62D-4B24-FA46-BEF1-4E8B67589DB3}"/>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073D1EE0-6519-2448-9FFE-F1E6857CCED6}"/>
              </a:ext>
            </a:extLst>
          </p:cNvPr>
          <p:cNvSpPr>
            <a:spLocks noGrp="1"/>
          </p:cNvSpPr>
          <p:nvPr>
            <p:ph type="body" idx="14"/>
          </p:nvPr>
        </p:nvSpPr>
        <p:spPr>
          <a:xfrm>
            <a:off x="685800" y="4881127"/>
            <a:ext cx="5067298" cy="459869"/>
          </a:xfrm>
        </p:spPr>
        <p:txBody>
          <a:bodyPr/>
          <a:lstStyle/>
          <a:p>
            <a:r>
              <a:rPr lang="en-US" dirty="0"/>
              <a:t>This will require you to setup CloudWatch Logs and VPC Flow log collection in your account.</a:t>
            </a:r>
          </a:p>
        </p:txBody>
      </p:sp>
    </p:spTree>
    <p:extLst>
      <p:ext uri="{BB962C8B-B14F-4D97-AF65-F5344CB8AC3E}">
        <p14:creationId xmlns:p14="http://schemas.microsoft.com/office/powerpoint/2010/main" val="284102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3614B5-B8C4-4442-A7E4-87468CBC042C}"/>
              </a:ext>
            </a:extLst>
          </p:cNvPr>
          <p:cNvSpPr>
            <a:spLocks noGrp="1"/>
          </p:cNvSpPr>
          <p:nvPr>
            <p:ph type="title"/>
          </p:nvPr>
        </p:nvSpPr>
        <p:spPr/>
        <p:txBody>
          <a:bodyPr/>
          <a:lstStyle/>
          <a:p>
            <a:r>
              <a:rPr lang="en-US" dirty="0"/>
              <a:t>Setup AWS to send CloudWatch Log</a:t>
            </a:r>
          </a:p>
        </p:txBody>
      </p:sp>
      <p:graphicFrame>
        <p:nvGraphicFramePr>
          <p:cNvPr id="9" name="Content Placeholder 8">
            <a:extLst>
              <a:ext uri="{FF2B5EF4-FFF2-40B4-BE49-F238E27FC236}">
                <a16:creationId xmlns:a16="http://schemas.microsoft.com/office/drawing/2014/main" id="{6290660D-5D0A-2746-960E-C65EC6562F42}"/>
              </a:ext>
            </a:extLst>
          </p:cNvPr>
          <p:cNvGraphicFramePr>
            <a:graphicFrameLocks noGrp="1"/>
          </p:cNvGraphicFramePr>
          <p:nvPr>
            <p:ph idx="15"/>
            <p:extLst>
              <p:ext uri="{D42A27DB-BD31-4B8C-83A1-F6EECF244321}">
                <p14:modId xmlns:p14="http://schemas.microsoft.com/office/powerpoint/2010/main" val="3369336421"/>
              </p:ext>
            </p:extLst>
          </p:nvPr>
        </p:nvGraphicFramePr>
        <p:xfrm>
          <a:off x="1633791" y="1912118"/>
          <a:ext cx="8924417" cy="42600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5">
            <a:extLst>
              <a:ext uri="{FF2B5EF4-FFF2-40B4-BE49-F238E27FC236}">
                <a16:creationId xmlns:a16="http://schemas.microsoft.com/office/drawing/2014/main" id="{497085F3-4D50-3347-8C53-CA68960633B1}"/>
              </a:ext>
            </a:extLst>
          </p:cNvPr>
          <p:cNvSpPr>
            <a:spLocks noGrp="1"/>
          </p:cNvSpPr>
          <p:nvPr>
            <p:ph type="body" idx="13"/>
          </p:nvPr>
        </p:nvSpPr>
        <p:spPr>
          <a:xfrm>
            <a:off x="685800" y="1592812"/>
            <a:ext cx="10820400" cy="280974"/>
          </a:xfrm>
        </p:spPr>
        <p:txBody>
          <a:bodyPr/>
          <a:lstStyle/>
          <a:p>
            <a:r>
              <a:rPr lang="en-US" dirty="0"/>
              <a:t>Overview</a:t>
            </a:r>
          </a:p>
        </p:txBody>
      </p:sp>
    </p:spTree>
    <p:extLst>
      <p:ext uri="{BB962C8B-B14F-4D97-AF65-F5344CB8AC3E}">
        <p14:creationId xmlns:p14="http://schemas.microsoft.com/office/powerpoint/2010/main" val="72906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FB29F-5575-E142-B188-E9625E18BD44}"/>
              </a:ext>
            </a:extLst>
          </p:cNvPr>
          <p:cNvSpPr>
            <a:spLocks noGrp="1"/>
          </p:cNvSpPr>
          <p:nvPr>
            <p:ph type="title"/>
          </p:nvPr>
        </p:nvSpPr>
        <p:spPr/>
        <p:txBody>
          <a:bodyPr/>
          <a:lstStyle/>
          <a:p>
            <a:r>
              <a:rPr lang="en-US" dirty="0"/>
              <a:t>Shortcut Creating VPC &amp; VPC Flow Logs</a:t>
            </a:r>
          </a:p>
        </p:txBody>
      </p:sp>
      <p:sp>
        <p:nvSpPr>
          <p:cNvPr id="5" name="Content Placeholder 4">
            <a:extLst>
              <a:ext uri="{FF2B5EF4-FFF2-40B4-BE49-F238E27FC236}">
                <a16:creationId xmlns:a16="http://schemas.microsoft.com/office/drawing/2014/main" id="{4C3D7994-F9FA-7F46-B5B7-E1E9D885BBCC}"/>
              </a:ext>
            </a:extLst>
          </p:cNvPr>
          <p:cNvSpPr>
            <a:spLocks noGrp="1"/>
          </p:cNvSpPr>
          <p:nvPr>
            <p:ph idx="1"/>
          </p:nvPr>
        </p:nvSpPr>
        <p:spPr/>
        <p:txBody>
          <a:bodyPr/>
          <a:lstStyle/>
          <a:p>
            <a:r>
              <a:rPr lang="en-US" sz="1600" dirty="0">
                <a:hlinkClick r:id="rId2"/>
              </a:rPr>
              <a:t>Click Step 1 </a:t>
            </a:r>
            <a:r>
              <a:rPr lang="en-US" sz="1600" dirty="0"/>
              <a:t>– VPC Creation (3 minutes)</a:t>
            </a:r>
          </a:p>
          <a:p>
            <a:pPr lvl="1"/>
            <a:r>
              <a:rPr lang="en-US" dirty="0"/>
              <a:t>Basic VPC created with Class B network address</a:t>
            </a:r>
          </a:p>
          <a:p>
            <a:pPr lvl="1"/>
            <a:endParaRPr lang="en-US" dirty="0"/>
          </a:p>
          <a:p>
            <a:pPr lvl="1"/>
            <a:endParaRPr lang="en-US" dirty="0"/>
          </a:p>
          <a:p>
            <a:endParaRPr lang="en-US" dirty="0"/>
          </a:p>
        </p:txBody>
      </p:sp>
      <p:sp>
        <p:nvSpPr>
          <p:cNvPr id="4" name="Content Placeholder 3">
            <a:extLst>
              <a:ext uri="{FF2B5EF4-FFF2-40B4-BE49-F238E27FC236}">
                <a16:creationId xmlns:a16="http://schemas.microsoft.com/office/drawing/2014/main" id="{55E9DC43-324B-8548-9211-E24F5C75A04F}"/>
              </a:ext>
            </a:extLst>
          </p:cNvPr>
          <p:cNvSpPr>
            <a:spLocks noGrp="1"/>
          </p:cNvSpPr>
          <p:nvPr>
            <p:ph idx="14"/>
          </p:nvPr>
        </p:nvSpPr>
        <p:spPr/>
        <p:txBody>
          <a:bodyPr/>
          <a:lstStyle/>
          <a:p>
            <a:r>
              <a:rPr lang="en-US" sz="1600" dirty="0">
                <a:hlinkClick r:id="rId3"/>
              </a:rPr>
              <a:t>Click Step 2 </a:t>
            </a:r>
            <a:r>
              <a:rPr lang="en-US" sz="1600" dirty="0"/>
              <a:t>– Create Flow Logs (2 minutes)</a:t>
            </a:r>
          </a:p>
          <a:p>
            <a:pPr lvl="1"/>
            <a:r>
              <a:rPr lang="en-US" dirty="0"/>
              <a:t>Check the “I acknowledge ..” Message</a:t>
            </a:r>
          </a:p>
          <a:p>
            <a:pPr lvl="1"/>
            <a:r>
              <a:rPr lang="en-US" dirty="0"/>
              <a:t>Creates Flow Logs Group</a:t>
            </a:r>
          </a:p>
          <a:p>
            <a:pPr lvl="1"/>
            <a:r>
              <a:rPr lang="en-US" dirty="0"/>
              <a:t>Creates Flow Logs IAM Role</a:t>
            </a:r>
          </a:p>
          <a:p>
            <a:endParaRPr lang="en-US" sz="1600" dirty="0"/>
          </a:p>
        </p:txBody>
      </p:sp>
      <p:sp>
        <p:nvSpPr>
          <p:cNvPr id="6" name="Text Placeholder 5">
            <a:extLst>
              <a:ext uri="{FF2B5EF4-FFF2-40B4-BE49-F238E27FC236}">
                <a16:creationId xmlns:a16="http://schemas.microsoft.com/office/drawing/2014/main" id="{3F8EC1FD-F3D9-8D4B-808F-BDF4941D9D11}"/>
              </a:ext>
            </a:extLst>
          </p:cNvPr>
          <p:cNvSpPr>
            <a:spLocks noGrp="1"/>
          </p:cNvSpPr>
          <p:nvPr>
            <p:ph type="body" idx="13"/>
          </p:nvPr>
        </p:nvSpPr>
        <p:spPr/>
        <p:txBody>
          <a:bodyPr/>
          <a:lstStyle/>
          <a:p>
            <a:r>
              <a:rPr lang="en-US" dirty="0"/>
              <a:t>Use these </a:t>
            </a:r>
            <a:r>
              <a:rPr lang="en-US" dirty="0" err="1"/>
              <a:t>Cloudformation</a:t>
            </a:r>
            <a:r>
              <a:rPr lang="en-US" dirty="0"/>
              <a:t> templates*</a:t>
            </a:r>
          </a:p>
        </p:txBody>
      </p:sp>
      <p:sp>
        <p:nvSpPr>
          <p:cNvPr id="7" name="TextBox 6">
            <a:extLst>
              <a:ext uri="{FF2B5EF4-FFF2-40B4-BE49-F238E27FC236}">
                <a16:creationId xmlns:a16="http://schemas.microsoft.com/office/drawing/2014/main" id="{BA832A83-650F-FA43-9801-43489869D687}"/>
              </a:ext>
            </a:extLst>
          </p:cNvPr>
          <p:cNvSpPr txBox="1"/>
          <p:nvPr/>
        </p:nvSpPr>
        <p:spPr>
          <a:xfrm>
            <a:off x="685800" y="6172200"/>
            <a:ext cx="5723362" cy="184666"/>
          </a:xfrm>
          <a:prstGeom prst="rect">
            <a:avLst/>
          </a:prstGeom>
          <a:noFill/>
        </p:spPr>
        <p:txBody>
          <a:bodyPr wrap="none" lIns="0" tIns="0" rIns="0" bIns="0" rtlCol="0">
            <a:spAutoFit/>
          </a:bodyPr>
          <a:lstStyle/>
          <a:p>
            <a:pPr>
              <a:spcAft>
                <a:spcPts val="600"/>
              </a:spcAft>
            </a:pPr>
            <a:r>
              <a:rPr lang="en-US" sz="1200" kern="100" spc="-30" dirty="0"/>
              <a:t>*Source : https://</a:t>
            </a:r>
            <a:r>
              <a:rPr lang="en-US" sz="1200" kern="100" spc="-30" dirty="0" err="1"/>
              <a:t>templates.cloudonaut.io</a:t>
            </a:r>
            <a:r>
              <a:rPr lang="en-US" sz="1200" kern="100" spc="-30" dirty="0"/>
              <a:t>/</a:t>
            </a:r>
            <a:r>
              <a:rPr lang="en-US" sz="1200" kern="100" spc="-30" dirty="0" err="1"/>
              <a:t>en</a:t>
            </a:r>
            <a:r>
              <a:rPr lang="en-US" sz="1200" kern="100" spc="-30" dirty="0"/>
              <a:t>/v3.2.1/</a:t>
            </a:r>
            <a:r>
              <a:rPr lang="en-US" sz="1200" kern="100" spc="-30" dirty="0" err="1"/>
              <a:t>vpc</a:t>
            </a:r>
            <a:r>
              <a:rPr lang="en-US" sz="1200" kern="100" spc="-30" dirty="0"/>
              <a:t>/#</a:t>
            </a:r>
            <a:r>
              <a:rPr lang="en-US" sz="1200" kern="100" spc="-30" dirty="0" err="1"/>
              <a:t>vpc</a:t>
            </a:r>
            <a:r>
              <a:rPr lang="en-US" sz="1200" kern="100" spc="-30" dirty="0"/>
              <a:t>-flow-logs-to-</a:t>
            </a:r>
            <a:r>
              <a:rPr lang="en-US" sz="1200" kern="100" spc="-30" dirty="0" err="1"/>
              <a:t>cloudwatch</a:t>
            </a:r>
            <a:r>
              <a:rPr lang="en-US" sz="1200" kern="100" spc="-30" dirty="0"/>
              <a:t>-logs</a:t>
            </a:r>
          </a:p>
        </p:txBody>
      </p:sp>
      <p:pic>
        <p:nvPicPr>
          <p:cNvPr id="9" name="Picture 8" descr="A close up of a map&#10;&#10;Description automatically generated">
            <a:extLst>
              <a:ext uri="{FF2B5EF4-FFF2-40B4-BE49-F238E27FC236}">
                <a16:creationId xmlns:a16="http://schemas.microsoft.com/office/drawing/2014/main" id="{13DB9575-3939-404D-A52F-B8A3047B5DB6}"/>
              </a:ext>
            </a:extLst>
          </p:cNvPr>
          <p:cNvPicPr>
            <a:picLocks noChangeAspect="1"/>
          </p:cNvPicPr>
          <p:nvPr/>
        </p:nvPicPr>
        <p:blipFill>
          <a:blip r:embed="rId4"/>
          <a:stretch>
            <a:fillRect/>
          </a:stretch>
        </p:blipFill>
        <p:spPr>
          <a:xfrm>
            <a:off x="1833723" y="3087832"/>
            <a:ext cx="2903607" cy="2881329"/>
          </a:xfrm>
          <a:prstGeom prst="rect">
            <a:avLst/>
          </a:prstGeom>
        </p:spPr>
      </p:pic>
      <p:pic>
        <p:nvPicPr>
          <p:cNvPr id="10" name="Picture 9">
            <a:extLst>
              <a:ext uri="{FF2B5EF4-FFF2-40B4-BE49-F238E27FC236}">
                <a16:creationId xmlns:a16="http://schemas.microsoft.com/office/drawing/2014/main" id="{D93E9327-72FD-7F49-A557-040346D8FBC0}"/>
              </a:ext>
            </a:extLst>
          </p:cNvPr>
          <p:cNvPicPr>
            <a:picLocks noChangeAspect="1"/>
          </p:cNvPicPr>
          <p:nvPr/>
        </p:nvPicPr>
        <p:blipFill>
          <a:blip r:embed="rId5"/>
          <a:stretch>
            <a:fillRect/>
          </a:stretch>
        </p:blipFill>
        <p:spPr>
          <a:xfrm>
            <a:off x="7593173" y="3726951"/>
            <a:ext cx="2765104" cy="1914303"/>
          </a:xfrm>
          <a:prstGeom prst="rect">
            <a:avLst/>
          </a:prstGeom>
        </p:spPr>
      </p:pic>
    </p:spTree>
    <p:extLst>
      <p:ext uri="{BB962C8B-B14F-4D97-AF65-F5344CB8AC3E}">
        <p14:creationId xmlns:p14="http://schemas.microsoft.com/office/powerpoint/2010/main" val="56602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EDD6D-F1C0-304C-A9AD-C01A401EA2D4}"/>
              </a:ext>
            </a:extLst>
          </p:cNvPr>
          <p:cNvSpPr>
            <a:spLocks noGrp="1"/>
          </p:cNvSpPr>
          <p:nvPr>
            <p:ph type="title"/>
          </p:nvPr>
        </p:nvSpPr>
        <p:spPr/>
        <p:txBody>
          <a:bodyPr/>
          <a:lstStyle/>
          <a:p>
            <a:r>
              <a:rPr lang="en-US" dirty="0"/>
              <a:t>CloudWatch Log output</a:t>
            </a:r>
          </a:p>
        </p:txBody>
      </p:sp>
      <p:sp>
        <p:nvSpPr>
          <p:cNvPr id="4" name="Text Placeholder 3">
            <a:extLst>
              <a:ext uri="{FF2B5EF4-FFF2-40B4-BE49-F238E27FC236}">
                <a16:creationId xmlns:a16="http://schemas.microsoft.com/office/drawing/2014/main" id="{32C3A1D5-78BE-104F-BAD0-B17E302A828D}"/>
              </a:ext>
            </a:extLst>
          </p:cNvPr>
          <p:cNvSpPr>
            <a:spLocks noGrp="1"/>
          </p:cNvSpPr>
          <p:nvPr>
            <p:ph type="body" idx="13"/>
          </p:nvPr>
        </p:nvSpPr>
        <p:spPr/>
        <p:txBody>
          <a:bodyPr/>
          <a:lstStyle/>
          <a:p>
            <a:r>
              <a:rPr lang="en-US" dirty="0"/>
              <a:t>Copy the </a:t>
            </a:r>
            <a:r>
              <a:rPr lang="en-US" dirty="0" err="1"/>
              <a:t>LogGroupName</a:t>
            </a:r>
            <a:r>
              <a:rPr lang="en-US" dirty="0"/>
              <a:t> for Grand Central</a:t>
            </a:r>
          </a:p>
        </p:txBody>
      </p:sp>
      <p:pic>
        <p:nvPicPr>
          <p:cNvPr id="5" name="Content Placeholder 4" descr="A screenshot of a cell phone&#10;&#10;Description automatically generated">
            <a:extLst>
              <a:ext uri="{FF2B5EF4-FFF2-40B4-BE49-F238E27FC236}">
                <a16:creationId xmlns:a16="http://schemas.microsoft.com/office/drawing/2014/main" id="{475A3E37-F0A1-A84D-B9FB-98216FD53E0A}"/>
              </a:ext>
            </a:extLst>
          </p:cNvPr>
          <p:cNvPicPr>
            <a:picLocks noGrp="1" noChangeAspect="1"/>
          </p:cNvPicPr>
          <p:nvPr>
            <p:ph idx="1"/>
          </p:nvPr>
        </p:nvPicPr>
        <p:blipFill>
          <a:blip r:embed="rId2"/>
          <a:stretch>
            <a:fillRect/>
          </a:stretch>
        </p:blipFill>
        <p:spPr>
          <a:xfrm>
            <a:off x="1662112" y="3025775"/>
            <a:ext cx="8864600" cy="2489200"/>
          </a:xfrm>
          <a:prstGeom prst="rect">
            <a:avLst/>
          </a:prstGeom>
        </p:spPr>
      </p:pic>
      <p:sp>
        <p:nvSpPr>
          <p:cNvPr id="6" name="Down Arrow 5">
            <a:extLst>
              <a:ext uri="{FF2B5EF4-FFF2-40B4-BE49-F238E27FC236}">
                <a16:creationId xmlns:a16="http://schemas.microsoft.com/office/drawing/2014/main" id="{588E96D0-A51A-1C47-BBF4-E63444BC9B41}"/>
              </a:ext>
            </a:extLst>
          </p:cNvPr>
          <p:cNvSpPr/>
          <p:nvPr/>
        </p:nvSpPr>
        <p:spPr>
          <a:xfrm>
            <a:off x="3359650" y="2612169"/>
            <a:ext cx="647271" cy="81683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7" name="Down Arrow 6">
            <a:extLst>
              <a:ext uri="{FF2B5EF4-FFF2-40B4-BE49-F238E27FC236}">
                <a16:creationId xmlns:a16="http://schemas.microsoft.com/office/drawing/2014/main" id="{0938C872-FB07-4546-907B-5266B2F67CEA}"/>
              </a:ext>
            </a:extLst>
          </p:cNvPr>
          <p:cNvSpPr/>
          <p:nvPr/>
        </p:nvSpPr>
        <p:spPr>
          <a:xfrm rot="16200000">
            <a:off x="1087349" y="4665288"/>
            <a:ext cx="647271" cy="81683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385186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sp>
        <p:nvSpPr>
          <p:cNvPr id="8" name="Content Placeholder 7">
            <a:extLst>
              <a:ext uri="{FF2B5EF4-FFF2-40B4-BE49-F238E27FC236}">
                <a16:creationId xmlns:a16="http://schemas.microsoft.com/office/drawing/2014/main" id="{40808E6D-263B-9B4C-9506-E5FDD6C5E651}"/>
              </a:ext>
            </a:extLst>
          </p:cNvPr>
          <p:cNvSpPr>
            <a:spLocks noGrp="1"/>
          </p:cNvSpPr>
          <p:nvPr>
            <p:ph idx="1"/>
          </p:nvPr>
        </p:nvSpPr>
        <p:spPr>
          <a:xfrm>
            <a:off x="685799" y="2034803"/>
            <a:ext cx="5263179" cy="3803904"/>
          </a:xfrm>
        </p:spPr>
        <p:txBody>
          <a:bodyPr/>
          <a:lstStyle/>
          <a:p>
            <a:r>
              <a:rPr lang="en-US" dirty="0"/>
              <a:t>Deploy Name – No spaces or special characters (e.g. </a:t>
            </a:r>
            <a:r>
              <a:rPr lang="en-US" dirty="0" err="1"/>
              <a:t>grandcentralVPCFlowlogs</a:t>
            </a:r>
            <a:r>
              <a:rPr lang="en-US" dirty="0"/>
              <a:t>)</a:t>
            </a:r>
          </a:p>
          <a:p>
            <a:r>
              <a:rPr lang="en-US" dirty="0"/>
              <a:t>AWS Region(s) – Regions with workloads</a:t>
            </a:r>
          </a:p>
          <a:p>
            <a:r>
              <a:rPr lang="en-US" dirty="0"/>
              <a:t>Splunk Account – Splunk HEC endpoint</a:t>
            </a:r>
          </a:p>
          <a:p>
            <a:r>
              <a:rPr lang="en-US" dirty="0"/>
              <a:t>Data Configuration – </a:t>
            </a:r>
            <a:r>
              <a:rPr lang="en-US" i="1" dirty="0"/>
              <a:t>Optional if using a custom </a:t>
            </a:r>
            <a:r>
              <a:rPr lang="en-US" i="1" dirty="0" err="1"/>
              <a:t>Cloudformation</a:t>
            </a:r>
            <a:r>
              <a:rPr lang="en-US" i="1" dirty="0"/>
              <a:t> Template</a:t>
            </a:r>
          </a:p>
          <a:p>
            <a:r>
              <a:rPr lang="en-US" dirty="0"/>
              <a:t>Select Data source – </a:t>
            </a:r>
            <a:r>
              <a:rPr lang="en-US" b="1" dirty="0"/>
              <a:t>AWS VPC Flow logs</a:t>
            </a:r>
          </a:p>
          <a:p>
            <a:r>
              <a:rPr lang="en-US" dirty="0"/>
              <a:t>CloudWatch Log Group : The name of the log group created earlier, e.g. </a:t>
            </a:r>
          </a:p>
        </p:txBody>
      </p:sp>
      <p:pic>
        <p:nvPicPr>
          <p:cNvPr id="12" name="Content Placeholder 11">
            <a:extLst>
              <a:ext uri="{FF2B5EF4-FFF2-40B4-BE49-F238E27FC236}">
                <a16:creationId xmlns:a16="http://schemas.microsoft.com/office/drawing/2014/main" id="{78C398B4-ABD9-4649-B07C-8461DEAAC7C8}"/>
              </a:ext>
            </a:extLst>
          </p:cNvPr>
          <p:cNvPicPr>
            <a:picLocks noGrp="1" noChangeAspect="1"/>
          </p:cNvPicPr>
          <p:nvPr>
            <p:ph idx="14"/>
          </p:nvPr>
        </p:nvPicPr>
        <p:blipFill>
          <a:blip r:embed="rId2"/>
          <a:srcRect/>
          <a:stretch/>
        </p:blipFill>
        <p:spPr>
          <a:xfrm>
            <a:off x="7111513" y="2368550"/>
            <a:ext cx="3728423" cy="3803650"/>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Rinse repeat for each </a:t>
            </a:r>
            <a:r>
              <a:rPr lang="en-US" dirty="0" err="1"/>
              <a:t>sourcetype</a:t>
            </a:r>
            <a:r>
              <a:rPr lang="en-US" dirty="0"/>
              <a:t> 4 of 4</a:t>
            </a:r>
          </a:p>
        </p:txBody>
      </p:sp>
    </p:spTree>
    <p:extLst>
      <p:ext uri="{BB962C8B-B14F-4D97-AF65-F5344CB8AC3E}">
        <p14:creationId xmlns:p14="http://schemas.microsoft.com/office/powerpoint/2010/main" val="74617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4E52-D088-B846-A7C6-5CB180F31BA0}"/>
              </a:ext>
            </a:extLst>
          </p:cNvPr>
          <p:cNvSpPr>
            <a:spLocks noGrp="1"/>
          </p:cNvSpPr>
          <p:nvPr>
            <p:ph type="title"/>
          </p:nvPr>
        </p:nvSpPr>
        <p:spPr>
          <a:xfrm>
            <a:off x="685800" y="2492483"/>
            <a:ext cx="5067299" cy="1477328"/>
          </a:xfrm>
        </p:spPr>
        <p:txBody>
          <a:bodyPr/>
          <a:lstStyle/>
          <a:p>
            <a:r>
              <a:rPr lang="en-US" dirty="0"/>
              <a:t>Delete Deployments</a:t>
            </a:r>
          </a:p>
        </p:txBody>
      </p:sp>
      <p:sp>
        <p:nvSpPr>
          <p:cNvPr id="3" name="Text Placeholder 2">
            <a:extLst>
              <a:ext uri="{FF2B5EF4-FFF2-40B4-BE49-F238E27FC236}">
                <a16:creationId xmlns:a16="http://schemas.microsoft.com/office/drawing/2014/main" id="{01109787-3DCE-A74C-A92F-CC22BFA0749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80804C9-0DEC-0449-B5DA-27D71B91781C}"/>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78346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F72A2-98BE-9F4B-BE64-4A09752CCC42}"/>
              </a:ext>
            </a:extLst>
          </p:cNvPr>
          <p:cNvSpPr>
            <a:spLocks noGrp="1"/>
          </p:cNvSpPr>
          <p:nvPr>
            <p:ph type="title"/>
          </p:nvPr>
        </p:nvSpPr>
        <p:spPr/>
        <p:txBody>
          <a:bodyPr/>
          <a:lstStyle/>
          <a:p>
            <a:r>
              <a:rPr lang="en-US" dirty="0"/>
              <a:t>Delete Deployments</a:t>
            </a:r>
          </a:p>
        </p:txBody>
      </p:sp>
      <p:pic>
        <p:nvPicPr>
          <p:cNvPr id="6" name="Content Placeholder 5" descr="A screenshot of a social media post&#10;&#10;Description automatically generated">
            <a:extLst>
              <a:ext uri="{FF2B5EF4-FFF2-40B4-BE49-F238E27FC236}">
                <a16:creationId xmlns:a16="http://schemas.microsoft.com/office/drawing/2014/main" id="{9079B996-5B67-494D-9B12-40E7884B7DDA}"/>
              </a:ext>
            </a:extLst>
          </p:cNvPr>
          <p:cNvPicPr>
            <a:picLocks noGrp="1" noChangeAspect="1"/>
          </p:cNvPicPr>
          <p:nvPr>
            <p:ph idx="1"/>
          </p:nvPr>
        </p:nvPicPr>
        <p:blipFill>
          <a:blip r:embed="rId2"/>
          <a:stretch>
            <a:fillRect/>
          </a:stretch>
        </p:blipFill>
        <p:spPr>
          <a:xfrm>
            <a:off x="1093317" y="2368550"/>
            <a:ext cx="10002190" cy="3803650"/>
          </a:xfrm>
        </p:spPr>
      </p:pic>
      <p:sp>
        <p:nvSpPr>
          <p:cNvPr id="4" name="Text Placeholder 3">
            <a:extLst>
              <a:ext uri="{FF2B5EF4-FFF2-40B4-BE49-F238E27FC236}">
                <a16:creationId xmlns:a16="http://schemas.microsoft.com/office/drawing/2014/main" id="{A2663894-9C43-5848-A202-B3C717DB421A}"/>
              </a:ext>
            </a:extLst>
          </p:cNvPr>
          <p:cNvSpPr>
            <a:spLocks noGrp="1"/>
          </p:cNvSpPr>
          <p:nvPr>
            <p:ph type="body" idx="13"/>
          </p:nvPr>
        </p:nvSpPr>
        <p:spPr/>
        <p:txBody>
          <a:bodyPr/>
          <a:lstStyle/>
          <a:p>
            <a:r>
              <a:rPr lang="en-US" dirty="0"/>
              <a:t>Don’t forget to remove your deployment</a:t>
            </a:r>
          </a:p>
        </p:txBody>
      </p:sp>
      <p:sp>
        <p:nvSpPr>
          <p:cNvPr id="7" name="Frame 6">
            <a:extLst>
              <a:ext uri="{FF2B5EF4-FFF2-40B4-BE49-F238E27FC236}">
                <a16:creationId xmlns:a16="http://schemas.microsoft.com/office/drawing/2014/main" id="{AB839B99-52AC-2745-BD46-3F9F50A19D4A}"/>
              </a:ext>
            </a:extLst>
          </p:cNvPr>
          <p:cNvSpPr/>
          <p:nvPr/>
        </p:nvSpPr>
        <p:spPr>
          <a:xfrm>
            <a:off x="1093317" y="3325210"/>
            <a:ext cx="241497" cy="207579"/>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8" name="TextBox 7">
            <a:extLst>
              <a:ext uri="{FF2B5EF4-FFF2-40B4-BE49-F238E27FC236}">
                <a16:creationId xmlns:a16="http://schemas.microsoft.com/office/drawing/2014/main" id="{B437479F-581A-E34B-A10F-6DBBC63421E6}"/>
              </a:ext>
            </a:extLst>
          </p:cNvPr>
          <p:cNvSpPr txBox="1"/>
          <p:nvPr/>
        </p:nvSpPr>
        <p:spPr>
          <a:xfrm>
            <a:off x="319454" y="3167389"/>
            <a:ext cx="459421" cy="523220"/>
          </a:xfrm>
          <a:prstGeom prst="rect">
            <a:avLst/>
          </a:prstGeom>
          <a:noFill/>
        </p:spPr>
        <p:txBody>
          <a:bodyPr wrap="none" lIns="0" tIns="0" rIns="0" bIns="0" rtlCol="0">
            <a:spAutoFit/>
          </a:bodyPr>
          <a:lstStyle/>
          <a:p>
            <a:pPr algn="l">
              <a:spcAft>
                <a:spcPts val="600"/>
              </a:spcAft>
            </a:pPr>
            <a:r>
              <a:rPr lang="en-US" sz="800" kern="100" spc="-30" dirty="0"/>
              <a:t>Click Here </a:t>
            </a:r>
          </a:p>
          <a:p>
            <a:pPr algn="l">
              <a:spcAft>
                <a:spcPts val="600"/>
              </a:spcAft>
            </a:pPr>
            <a:r>
              <a:rPr lang="en-US" sz="800" kern="100" spc="-30" dirty="0"/>
              <a:t>to expand </a:t>
            </a:r>
          </a:p>
          <a:p>
            <a:pPr algn="l">
              <a:spcAft>
                <a:spcPts val="600"/>
              </a:spcAft>
            </a:pPr>
            <a:r>
              <a:rPr lang="en-US" sz="800" kern="100" spc="-30" dirty="0"/>
              <a:t>Account</a:t>
            </a:r>
          </a:p>
        </p:txBody>
      </p:sp>
      <p:sp>
        <p:nvSpPr>
          <p:cNvPr id="9" name="Right Arrow 8">
            <a:extLst>
              <a:ext uri="{FF2B5EF4-FFF2-40B4-BE49-F238E27FC236}">
                <a16:creationId xmlns:a16="http://schemas.microsoft.com/office/drawing/2014/main" id="{EE9CE256-3526-1C49-A2AA-344B6910097E}"/>
              </a:ext>
            </a:extLst>
          </p:cNvPr>
          <p:cNvSpPr/>
          <p:nvPr/>
        </p:nvSpPr>
        <p:spPr>
          <a:xfrm>
            <a:off x="768365" y="3397469"/>
            <a:ext cx="314442" cy="103790"/>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0" name="Frame 9">
            <a:extLst>
              <a:ext uri="{FF2B5EF4-FFF2-40B4-BE49-F238E27FC236}">
                <a16:creationId xmlns:a16="http://schemas.microsoft.com/office/drawing/2014/main" id="{B89F7716-8A35-AC49-A4D5-5CAA5CB3BFF2}"/>
              </a:ext>
            </a:extLst>
          </p:cNvPr>
          <p:cNvSpPr/>
          <p:nvPr/>
        </p:nvSpPr>
        <p:spPr>
          <a:xfrm>
            <a:off x="9685524" y="5057609"/>
            <a:ext cx="1318807" cy="691550"/>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1" name="TextBox 10">
            <a:extLst>
              <a:ext uri="{FF2B5EF4-FFF2-40B4-BE49-F238E27FC236}">
                <a16:creationId xmlns:a16="http://schemas.microsoft.com/office/drawing/2014/main" id="{746B0C39-5811-5648-8017-E17F3391E087}"/>
              </a:ext>
            </a:extLst>
          </p:cNvPr>
          <p:cNvSpPr txBox="1"/>
          <p:nvPr/>
        </p:nvSpPr>
        <p:spPr>
          <a:xfrm>
            <a:off x="9430413" y="5776013"/>
            <a:ext cx="1829027" cy="123111"/>
          </a:xfrm>
          <a:prstGeom prst="rect">
            <a:avLst/>
          </a:prstGeom>
          <a:noFill/>
        </p:spPr>
        <p:txBody>
          <a:bodyPr wrap="none" lIns="0" tIns="0" rIns="0" bIns="0" rtlCol="0">
            <a:spAutoFit/>
          </a:bodyPr>
          <a:lstStyle/>
          <a:p>
            <a:pPr algn="l">
              <a:spcAft>
                <a:spcPts val="600"/>
              </a:spcAft>
            </a:pPr>
            <a:r>
              <a:rPr lang="en-US" sz="800" kern="100" spc="-30" dirty="0"/>
              <a:t>Click here and select Delete data collection.</a:t>
            </a:r>
          </a:p>
        </p:txBody>
      </p:sp>
    </p:spTree>
    <p:extLst>
      <p:ext uri="{BB962C8B-B14F-4D97-AF65-F5344CB8AC3E}">
        <p14:creationId xmlns:p14="http://schemas.microsoft.com/office/powerpoint/2010/main" val="241875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068B0-A49C-E442-9002-5852579C44D1}"/>
              </a:ext>
            </a:extLst>
          </p:cNvPr>
          <p:cNvSpPr>
            <a:spLocks noGrp="1"/>
          </p:cNvSpPr>
          <p:nvPr>
            <p:ph type="title"/>
          </p:nvPr>
        </p:nvSpPr>
        <p:spPr/>
        <p:txBody>
          <a:bodyPr/>
          <a:lstStyle/>
          <a:p>
            <a:r>
              <a:rPr lang="en-US" dirty="0"/>
              <a:t>Burn Down</a:t>
            </a:r>
          </a:p>
        </p:txBody>
      </p:sp>
      <p:pic>
        <p:nvPicPr>
          <p:cNvPr id="8" name="Content Placeholder 7" descr="A screenshot of a cell phone&#10;&#10;Description automatically generated">
            <a:extLst>
              <a:ext uri="{FF2B5EF4-FFF2-40B4-BE49-F238E27FC236}">
                <a16:creationId xmlns:a16="http://schemas.microsoft.com/office/drawing/2014/main" id="{151D1FAA-21EA-964C-A5D5-43EA4141C009}"/>
              </a:ext>
            </a:extLst>
          </p:cNvPr>
          <p:cNvPicPr>
            <a:picLocks noGrp="1" noChangeAspect="1"/>
          </p:cNvPicPr>
          <p:nvPr>
            <p:ph idx="1"/>
          </p:nvPr>
        </p:nvPicPr>
        <p:blipFill>
          <a:blip r:embed="rId2"/>
          <a:stretch>
            <a:fillRect/>
          </a:stretch>
        </p:blipFill>
        <p:spPr>
          <a:xfrm>
            <a:off x="685800" y="3677624"/>
            <a:ext cx="5060950" cy="1185501"/>
          </a:xfrm>
        </p:spPr>
      </p:pic>
      <p:pic>
        <p:nvPicPr>
          <p:cNvPr id="10" name="Content Placeholder 9" descr="A screenshot of a cell phone&#10;&#10;Description automatically generated">
            <a:extLst>
              <a:ext uri="{FF2B5EF4-FFF2-40B4-BE49-F238E27FC236}">
                <a16:creationId xmlns:a16="http://schemas.microsoft.com/office/drawing/2014/main" id="{30A5A66A-F7CA-D148-A8E2-15A3B8B23B8D}"/>
              </a:ext>
            </a:extLst>
          </p:cNvPr>
          <p:cNvPicPr>
            <a:picLocks noGrp="1" noChangeAspect="1"/>
          </p:cNvPicPr>
          <p:nvPr>
            <p:ph idx="14"/>
          </p:nvPr>
        </p:nvPicPr>
        <p:blipFill>
          <a:blip r:embed="rId3"/>
          <a:stretch>
            <a:fillRect/>
          </a:stretch>
        </p:blipFill>
        <p:spPr>
          <a:xfrm>
            <a:off x="6445250" y="3693548"/>
            <a:ext cx="5060950" cy="948173"/>
          </a:xfrm>
        </p:spPr>
      </p:pic>
      <p:sp>
        <p:nvSpPr>
          <p:cNvPr id="4" name="Text Placeholder 3">
            <a:extLst>
              <a:ext uri="{FF2B5EF4-FFF2-40B4-BE49-F238E27FC236}">
                <a16:creationId xmlns:a16="http://schemas.microsoft.com/office/drawing/2014/main" id="{9427EFD7-5337-CB49-91ED-6C6E98168634}"/>
              </a:ext>
            </a:extLst>
          </p:cNvPr>
          <p:cNvSpPr>
            <a:spLocks noGrp="1"/>
          </p:cNvSpPr>
          <p:nvPr>
            <p:ph type="body" idx="13"/>
          </p:nvPr>
        </p:nvSpPr>
        <p:spPr/>
        <p:txBody>
          <a:bodyPr/>
          <a:lstStyle/>
          <a:p>
            <a:r>
              <a:rPr lang="en-US" dirty="0"/>
              <a:t>Here is how to burn down your VPC</a:t>
            </a:r>
          </a:p>
        </p:txBody>
      </p:sp>
      <p:sp>
        <p:nvSpPr>
          <p:cNvPr id="11" name="TextBox 10">
            <a:extLst>
              <a:ext uri="{FF2B5EF4-FFF2-40B4-BE49-F238E27FC236}">
                <a16:creationId xmlns:a16="http://schemas.microsoft.com/office/drawing/2014/main" id="{55316441-D930-0443-9572-9572CFE32FAF}"/>
              </a:ext>
            </a:extLst>
          </p:cNvPr>
          <p:cNvSpPr txBox="1"/>
          <p:nvPr/>
        </p:nvSpPr>
        <p:spPr>
          <a:xfrm>
            <a:off x="867850" y="2496483"/>
            <a:ext cx="4878900" cy="338554"/>
          </a:xfrm>
          <a:prstGeom prst="rect">
            <a:avLst/>
          </a:prstGeom>
          <a:noFill/>
        </p:spPr>
        <p:txBody>
          <a:bodyPr wrap="none" lIns="0" tIns="0" rIns="0" bIns="0" rtlCol="0">
            <a:spAutoFit/>
          </a:bodyPr>
          <a:lstStyle/>
          <a:p>
            <a:pPr algn="l">
              <a:spcAft>
                <a:spcPts val="600"/>
              </a:spcAft>
            </a:pPr>
            <a:r>
              <a:rPr lang="en-US" sz="2200" kern="100" spc="-30" dirty="0"/>
              <a:t>Click Delete to your </a:t>
            </a:r>
            <a:r>
              <a:rPr lang="en-US" sz="2200" kern="100" spc="-30" dirty="0" err="1"/>
              <a:t>vpc</a:t>
            </a:r>
            <a:r>
              <a:rPr lang="en-US" sz="2200" kern="100" spc="-30" dirty="0"/>
              <a:t>-flow-logs Stack </a:t>
            </a:r>
          </a:p>
        </p:txBody>
      </p:sp>
      <p:sp>
        <p:nvSpPr>
          <p:cNvPr id="12" name="Down Arrow 11">
            <a:extLst>
              <a:ext uri="{FF2B5EF4-FFF2-40B4-BE49-F238E27FC236}">
                <a16:creationId xmlns:a16="http://schemas.microsoft.com/office/drawing/2014/main" id="{37987B43-433A-4549-9EA2-D6666A94C909}"/>
              </a:ext>
            </a:extLst>
          </p:cNvPr>
          <p:cNvSpPr/>
          <p:nvPr/>
        </p:nvSpPr>
        <p:spPr>
          <a:xfrm>
            <a:off x="4150759" y="3270974"/>
            <a:ext cx="318499" cy="575353"/>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3" name="TextBox 12">
            <a:extLst>
              <a:ext uri="{FF2B5EF4-FFF2-40B4-BE49-F238E27FC236}">
                <a16:creationId xmlns:a16="http://schemas.microsoft.com/office/drawing/2014/main" id="{9FBFA0BC-EC22-ED40-B44A-4680B9F0B375}"/>
              </a:ext>
            </a:extLst>
          </p:cNvPr>
          <p:cNvSpPr txBox="1"/>
          <p:nvPr/>
        </p:nvSpPr>
        <p:spPr>
          <a:xfrm>
            <a:off x="6536275" y="2496483"/>
            <a:ext cx="4917052" cy="338554"/>
          </a:xfrm>
          <a:prstGeom prst="rect">
            <a:avLst/>
          </a:prstGeom>
          <a:noFill/>
        </p:spPr>
        <p:txBody>
          <a:bodyPr wrap="none" lIns="0" tIns="0" rIns="0" bIns="0" rtlCol="0">
            <a:spAutoFit/>
          </a:bodyPr>
          <a:lstStyle/>
          <a:p>
            <a:pPr algn="l">
              <a:spcAft>
                <a:spcPts val="600"/>
              </a:spcAft>
            </a:pPr>
            <a:r>
              <a:rPr lang="en-US" sz="2200" kern="100" spc="-30" dirty="0"/>
              <a:t>Click Delete to your VPC-Create-Stack </a:t>
            </a:r>
          </a:p>
        </p:txBody>
      </p:sp>
      <p:sp>
        <p:nvSpPr>
          <p:cNvPr id="14" name="Down Arrow 13">
            <a:extLst>
              <a:ext uri="{FF2B5EF4-FFF2-40B4-BE49-F238E27FC236}">
                <a16:creationId xmlns:a16="http://schemas.microsoft.com/office/drawing/2014/main" id="{12CEBAD1-F951-AD47-968E-B6A8C2245E37}"/>
              </a:ext>
            </a:extLst>
          </p:cNvPr>
          <p:cNvSpPr/>
          <p:nvPr/>
        </p:nvSpPr>
        <p:spPr>
          <a:xfrm>
            <a:off x="9912849" y="3270974"/>
            <a:ext cx="318499" cy="575353"/>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410921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0C77F-2C70-6B4F-AD97-0D537D7209E7}"/>
              </a:ext>
            </a:extLst>
          </p:cNvPr>
          <p:cNvSpPr>
            <a:spLocks noGrp="1"/>
          </p:cNvSpPr>
          <p:nvPr>
            <p:ph type="title"/>
          </p:nvPr>
        </p:nvSpPr>
        <p:spPr>
          <a:xfrm>
            <a:off x="685800" y="2492483"/>
            <a:ext cx="5067299" cy="1477328"/>
          </a:xfrm>
        </p:spPr>
        <p:txBody>
          <a:bodyPr/>
          <a:lstStyle/>
          <a:p>
            <a:r>
              <a:rPr lang="en-US" dirty="0"/>
              <a:t>Splunk HEC Setup</a:t>
            </a:r>
          </a:p>
        </p:txBody>
      </p:sp>
      <p:sp>
        <p:nvSpPr>
          <p:cNvPr id="3" name="Text Placeholder 2">
            <a:extLst>
              <a:ext uri="{FF2B5EF4-FFF2-40B4-BE49-F238E27FC236}">
                <a16:creationId xmlns:a16="http://schemas.microsoft.com/office/drawing/2014/main" id="{8C06DD99-DDE3-1848-B847-9891EE0AA10F}"/>
              </a:ext>
            </a:extLst>
          </p:cNvPr>
          <p:cNvSpPr>
            <a:spLocks noGrp="1"/>
          </p:cNvSpPr>
          <p:nvPr>
            <p:ph type="body" idx="1"/>
          </p:nvPr>
        </p:nvSpPr>
        <p:spPr/>
        <p:txBody>
          <a:bodyPr/>
          <a:lstStyle/>
          <a:p>
            <a:r>
              <a:rPr lang="en-US" dirty="0"/>
              <a:t>Adding HEC Endpoints</a:t>
            </a:r>
          </a:p>
        </p:txBody>
      </p:sp>
      <p:sp>
        <p:nvSpPr>
          <p:cNvPr id="4" name="Text Placeholder 3">
            <a:extLst>
              <a:ext uri="{FF2B5EF4-FFF2-40B4-BE49-F238E27FC236}">
                <a16:creationId xmlns:a16="http://schemas.microsoft.com/office/drawing/2014/main" id="{DFE81AAC-3094-E047-BA9B-6C489B2DDDB8}"/>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5014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442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a:t>Create CloudWatch Log Group (</a:t>
            </a:r>
            <a:r>
              <a:rPr lang="en-US" dirty="0" err="1"/>
              <a:t>VPCFlowLogs</a:t>
            </a:r>
            <a:r>
              <a:rPr lang="en-US" dirty="0"/>
              <a:t>)</a:t>
            </a:r>
          </a:p>
          <a:p>
            <a:r>
              <a:rPr lang="en-US" dirty="0"/>
              <a:t>Setup IAM User / Role VPC Flow permissions</a:t>
            </a:r>
          </a:p>
          <a:p>
            <a:r>
              <a:rPr lang="en-US" dirty="0"/>
              <a:t>Create VPC Flow Logs</a:t>
            </a:r>
          </a:p>
          <a:p>
            <a:pPr lvl="1"/>
            <a:r>
              <a:rPr lang="en-US" dirty="0"/>
              <a:t>Capture all data, no filter</a:t>
            </a:r>
          </a:p>
          <a:p>
            <a:pPr lvl="1"/>
            <a:r>
              <a:rPr lang="en-US" dirty="0"/>
              <a:t>Create </a:t>
            </a:r>
            <a:r>
              <a:rPr lang="en-US" dirty="0" err="1"/>
              <a:t>flowlogRole</a:t>
            </a:r>
            <a:r>
              <a:rPr lang="en-US" dirty="0"/>
              <a:t> policy</a:t>
            </a:r>
          </a:p>
        </p:txBody>
      </p:sp>
      <p:sp>
        <p:nvSpPr>
          <p:cNvPr id="2" name="Title 1"/>
          <p:cNvSpPr>
            <a:spLocks noGrp="1"/>
          </p:cNvSpPr>
          <p:nvPr>
            <p:ph type="title"/>
          </p:nvPr>
        </p:nvSpPr>
        <p:spPr/>
        <p:txBody>
          <a:bodyPr/>
          <a:lstStyle/>
          <a:p>
            <a:r>
              <a:rPr lang="en-US" dirty="0"/>
              <a:t>Setup AWS CloudWatch Logs</a:t>
            </a:r>
          </a:p>
        </p:txBody>
      </p:sp>
      <p:sp>
        <p:nvSpPr>
          <p:cNvPr id="5" name="Subtitle 4"/>
          <p:cNvSpPr>
            <a:spLocks noGrp="1"/>
          </p:cNvSpPr>
          <p:nvPr>
            <p:ph type="subTitle" idx="12"/>
          </p:nvPr>
        </p:nvSpPr>
        <p:spPr/>
        <p:txBody>
          <a:bodyPr/>
          <a:lstStyle/>
          <a:p>
            <a:r>
              <a:rPr lang="en-US" dirty="0"/>
              <a:t>Setup VPC Flow Logs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3580" y="2277035"/>
            <a:ext cx="5942355" cy="4365812"/>
          </a:xfrm>
          <a:prstGeom prst="rect">
            <a:avLst/>
          </a:prstGeom>
        </p:spPr>
      </p:pic>
    </p:spTree>
    <p:extLst>
      <p:ext uri="{BB962C8B-B14F-4D97-AF65-F5344CB8AC3E}">
        <p14:creationId xmlns:p14="http://schemas.microsoft.com/office/powerpoint/2010/main" val="96466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4B14A7-FC43-F549-8EA3-CD9EF6172E12}"/>
              </a:ext>
            </a:extLst>
          </p:cNvPr>
          <p:cNvPicPr>
            <a:picLocks noChangeAspect="1"/>
          </p:cNvPicPr>
          <p:nvPr/>
        </p:nvPicPr>
        <p:blipFill>
          <a:blip r:embed="rId3"/>
          <a:stretch>
            <a:fillRect/>
          </a:stretch>
        </p:blipFill>
        <p:spPr>
          <a:xfrm>
            <a:off x="1495721" y="1285266"/>
            <a:ext cx="9590201" cy="4937687"/>
          </a:xfrm>
          <a:prstGeom prst="rect">
            <a:avLst/>
          </a:prstGeom>
        </p:spPr>
      </p:pic>
      <p:sp>
        <p:nvSpPr>
          <p:cNvPr id="2" name="Content Placeholder 1">
            <a:extLst>
              <a:ext uri="{FF2B5EF4-FFF2-40B4-BE49-F238E27FC236}">
                <a16:creationId xmlns:a16="http://schemas.microsoft.com/office/drawing/2014/main" id="{FDFD3685-7734-E04D-8CEE-0929FE1111EC}"/>
              </a:ext>
            </a:extLst>
          </p:cNvPr>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a:t>Setup AWS CloudWatch</a:t>
            </a:r>
          </a:p>
        </p:txBody>
      </p:sp>
      <p:sp>
        <p:nvSpPr>
          <p:cNvPr id="4" name="Subtitle 3"/>
          <p:cNvSpPr>
            <a:spLocks noGrp="1"/>
          </p:cNvSpPr>
          <p:nvPr>
            <p:ph type="subTitle" idx="12"/>
          </p:nvPr>
        </p:nvSpPr>
        <p:spPr/>
        <p:txBody>
          <a:bodyPr/>
          <a:lstStyle/>
          <a:p>
            <a:r>
              <a:rPr lang="en-US" dirty="0"/>
              <a:t>Management Tools -&gt; CloudWatch</a:t>
            </a:r>
          </a:p>
        </p:txBody>
      </p:sp>
      <p:cxnSp>
        <p:nvCxnSpPr>
          <p:cNvPr id="6" name="Straight Arrow Connector 5"/>
          <p:cNvCxnSpPr>
            <a:cxnSpLocks/>
          </p:cNvCxnSpPr>
          <p:nvPr/>
        </p:nvCxnSpPr>
        <p:spPr>
          <a:xfrm flipV="1">
            <a:off x="1290919" y="3196473"/>
            <a:ext cx="3523036" cy="9181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337" y="2770711"/>
            <a:ext cx="1661823" cy="984885"/>
          </a:xfrm>
          <a:prstGeom prst="rect">
            <a:avLst/>
          </a:prstGeom>
          <a:noFill/>
        </p:spPr>
        <p:txBody>
          <a:bodyPr wrap="square" lIns="0" tIns="0" rIns="0" bIns="0" rtlCol="0">
            <a:spAutoFit/>
          </a:bodyPr>
          <a:lstStyle/>
          <a:p>
            <a:r>
              <a:rPr lang="en-US" sz="3200" dirty="0"/>
              <a:t>Click Here</a:t>
            </a:r>
          </a:p>
        </p:txBody>
      </p:sp>
    </p:spTree>
    <p:extLst>
      <p:ext uri="{BB962C8B-B14F-4D97-AF65-F5344CB8AC3E}">
        <p14:creationId xmlns:p14="http://schemas.microsoft.com/office/powerpoint/2010/main" val="141573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6D984E-71A7-E34D-B55C-7E240F1836F1}"/>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CloudWatch Log Group (</a:t>
            </a:r>
            <a:r>
              <a:rPr lang="en-US" dirty="0" err="1"/>
              <a:t>VPCFlowLogs</a:t>
            </a:r>
            <a:r>
              <a:rPr lang="en-US" dirty="0"/>
              <a:t>)</a:t>
            </a:r>
          </a:p>
        </p:txBody>
      </p:sp>
      <p:pic>
        <p:nvPicPr>
          <p:cNvPr id="8" name="Picture 7">
            <a:extLst>
              <a:ext uri="{FF2B5EF4-FFF2-40B4-BE49-F238E27FC236}">
                <a16:creationId xmlns:a16="http://schemas.microsoft.com/office/drawing/2014/main" id="{08A9489A-E6D3-0149-95C3-3063C77A105A}"/>
              </a:ext>
            </a:extLst>
          </p:cNvPr>
          <p:cNvPicPr>
            <a:picLocks noChangeAspect="1"/>
          </p:cNvPicPr>
          <p:nvPr/>
        </p:nvPicPr>
        <p:blipFill>
          <a:blip r:embed="rId3"/>
          <a:stretch>
            <a:fillRect/>
          </a:stretch>
        </p:blipFill>
        <p:spPr>
          <a:xfrm>
            <a:off x="596014" y="1395167"/>
            <a:ext cx="5923564" cy="4444739"/>
          </a:xfrm>
          <a:prstGeom prst="rect">
            <a:avLst/>
          </a:prstGeom>
        </p:spPr>
      </p:pic>
      <p:pic>
        <p:nvPicPr>
          <p:cNvPr id="9" name="Picture 8">
            <a:extLst>
              <a:ext uri="{FF2B5EF4-FFF2-40B4-BE49-F238E27FC236}">
                <a16:creationId xmlns:a16="http://schemas.microsoft.com/office/drawing/2014/main" id="{4E009217-4622-9E4F-AE6A-FF66748996A0}"/>
              </a:ext>
            </a:extLst>
          </p:cNvPr>
          <p:cNvPicPr>
            <a:picLocks noChangeAspect="1"/>
          </p:cNvPicPr>
          <p:nvPr/>
        </p:nvPicPr>
        <p:blipFill>
          <a:blip r:embed="rId4"/>
          <a:stretch>
            <a:fillRect/>
          </a:stretch>
        </p:blipFill>
        <p:spPr>
          <a:xfrm>
            <a:off x="6765215" y="2641129"/>
            <a:ext cx="5200541" cy="1764679"/>
          </a:xfrm>
          <a:prstGeom prst="rect">
            <a:avLst/>
          </a:prstGeom>
        </p:spPr>
      </p:pic>
    </p:spTree>
    <p:extLst>
      <p:ext uri="{BB962C8B-B14F-4D97-AF65-F5344CB8AC3E}">
        <p14:creationId xmlns:p14="http://schemas.microsoft.com/office/powerpoint/2010/main" val="68967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4F212B3-3A7D-A745-89F7-BBA3A2902030}"/>
              </a:ext>
            </a:extLst>
          </p:cNvPr>
          <p:cNvPicPr>
            <a:picLocks noChangeAspect="1"/>
          </p:cNvPicPr>
          <p:nvPr/>
        </p:nvPicPr>
        <p:blipFill>
          <a:blip r:embed="rId3"/>
          <a:stretch>
            <a:fillRect/>
          </a:stretch>
        </p:blipFill>
        <p:spPr>
          <a:xfrm>
            <a:off x="3336984" y="1086462"/>
            <a:ext cx="6353771" cy="4931284"/>
          </a:xfrm>
          <a:prstGeom prst="rect">
            <a:avLst/>
          </a:prstGeom>
        </p:spPr>
      </p:pic>
      <p:sp>
        <p:nvSpPr>
          <p:cNvPr id="2" name="Content Placeholder 1">
            <a:extLst>
              <a:ext uri="{FF2B5EF4-FFF2-40B4-BE49-F238E27FC236}">
                <a16:creationId xmlns:a16="http://schemas.microsoft.com/office/drawing/2014/main" id="{1146EE2F-C286-6243-9BCA-5332B4D316DB}"/>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Go to the VPC Dashboard</a:t>
            </a:r>
          </a:p>
        </p:txBody>
      </p:sp>
      <p:sp>
        <p:nvSpPr>
          <p:cNvPr id="4" name="Subtitle 3">
            <a:extLst>
              <a:ext uri="{FF2B5EF4-FFF2-40B4-BE49-F238E27FC236}">
                <a16:creationId xmlns:a16="http://schemas.microsoft.com/office/drawing/2014/main" id="{8BE639D0-AC2D-2940-B36B-CDEDA88D558C}"/>
              </a:ext>
            </a:extLst>
          </p:cNvPr>
          <p:cNvSpPr>
            <a:spLocks noGrp="1"/>
          </p:cNvSpPr>
          <p:nvPr>
            <p:ph type="subTitle" idx="12"/>
          </p:nvPr>
        </p:nvSpPr>
        <p:spPr/>
        <p:txBody>
          <a:bodyPr/>
          <a:lstStyle/>
          <a:p>
            <a:endParaRPr lang="en-US"/>
          </a:p>
        </p:txBody>
      </p:sp>
      <p:sp>
        <p:nvSpPr>
          <p:cNvPr id="6" name="TextBox 5"/>
          <p:cNvSpPr txBox="1"/>
          <p:nvPr/>
        </p:nvSpPr>
        <p:spPr>
          <a:xfrm>
            <a:off x="629588" y="2268513"/>
            <a:ext cx="1891543" cy="492443"/>
          </a:xfrm>
          <a:prstGeom prst="rect">
            <a:avLst/>
          </a:prstGeom>
          <a:noFill/>
        </p:spPr>
        <p:txBody>
          <a:bodyPr wrap="none" lIns="0" tIns="0" rIns="0" bIns="0" rtlCol="0">
            <a:spAutoFit/>
          </a:bodyPr>
          <a:lstStyle/>
          <a:p>
            <a:r>
              <a:rPr lang="en-US" sz="3200" dirty="0"/>
              <a:t>Click Here</a:t>
            </a:r>
          </a:p>
        </p:txBody>
      </p:sp>
      <p:cxnSp>
        <p:nvCxnSpPr>
          <p:cNvPr id="8" name="Straight Arrow Connector 7"/>
          <p:cNvCxnSpPr/>
          <p:nvPr/>
        </p:nvCxnSpPr>
        <p:spPr>
          <a:xfrm>
            <a:off x="2038663" y="2760955"/>
            <a:ext cx="1628931" cy="251558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096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00E08A6-5269-D04D-905C-EE68F625EC7A}"/>
              </a:ext>
            </a:extLst>
          </p:cNvPr>
          <p:cNvPicPr>
            <a:picLocks noChangeAspect="1"/>
          </p:cNvPicPr>
          <p:nvPr/>
        </p:nvPicPr>
        <p:blipFill>
          <a:blip r:embed="rId3"/>
          <a:stretch>
            <a:fillRect/>
          </a:stretch>
        </p:blipFill>
        <p:spPr>
          <a:xfrm>
            <a:off x="148664" y="1855399"/>
            <a:ext cx="6222899" cy="2966237"/>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3519" y="1378016"/>
            <a:ext cx="5328267" cy="2819875"/>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VPC Flog Logs</a:t>
            </a:r>
          </a:p>
        </p:txBody>
      </p:sp>
      <p:sp>
        <p:nvSpPr>
          <p:cNvPr id="7" name="Right Arrow 6"/>
          <p:cNvSpPr/>
          <p:nvPr/>
        </p:nvSpPr>
        <p:spPr>
          <a:xfrm>
            <a:off x="5724042" y="2443283"/>
            <a:ext cx="1250196" cy="72325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cxnSp>
        <p:nvCxnSpPr>
          <p:cNvPr id="11" name="Straight Arrow Connector 10"/>
          <p:cNvCxnSpPr>
            <a:cxnSpLocks/>
          </p:cNvCxnSpPr>
          <p:nvPr/>
        </p:nvCxnSpPr>
        <p:spPr>
          <a:xfrm flipH="1" flipV="1">
            <a:off x="1118649" y="3628399"/>
            <a:ext cx="379521" cy="82682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839920" y="4329194"/>
            <a:ext cx="5154323" cy="984885"/>
          </a:xfrm>
          <a:prstGeom prst="rect">
            <a:avLst/>
          </a:prstGeom>
          <a:noFill/>
        </p:spPr>
        <p:txBody>
          <a:bodyPr wrap="square" lIns="0" tIns="0" rIns="0" bIns="0" rtlCol="0">
            <a:spAutoFit/>
          </a:bodyPr>
          <a:lstStyle/>
          <a:p>
            <a:pPr algn="ctr"/>
            <a:r>
              <a:rPr lang="en-US" sz="3200" dirty="0"/>
              <a:t>Click on “Set Up Permissions”</a:t>
            </a:r>
            <a:endParaRPr lang="en-US" sz="3200" b="1" dirty="0"/>
          </a:p>
        </p:txBody>
      </p:sp>
      <p:sp>
        <p:nvSpPr>
          <p:cNvPr id="12" name="TextBox 11"/>
          <p:cNvSpPr txBox="1"/>
          <p:nvPr/>
        </p:nvSpPr>
        <p:spPr>
          <a:xfrm>
            <a:off x="1" y="4329194"/>
            <a:ext cx="1891543" cy="492443"/>
          </a:xfrm>
          <a:prstGeom prst="rect">
            <a:avLst/>
          </a:prstGeom>
          <a:noFill/>
        </p:spPr>
        <p:txBody>
          <a:bodyPr wrap="none" lIns="0" tIns="0" rIns="0" bIns="0" rtlCol="0">
            <a:spAutoFit/>
          </a:bodyPr>
          <a:lstStyle/>
          <a:p>
            <a:r>
              <a:rPr lang="en-US" sz="3200" dirty="0"/>
              <a:t>Click Here</a:t>
            </a:r>
          </a:p>
        </p:txBody>
      </p:sp>
      <p:sp>
        <p:nvSpPr>
          <p:cNvPr id="4" name="TextBox 3"/>
          <p:cNvSpPr txBox="1"/>
          <p:nvPr/>
        </p:nvSpPr>
        <p:spPr>
          <a:xfrm>
            <a:off x="456063" y="819777"/>
            <a:ext cx="3008837" cy="492443"/>
          </a:xfrm>
          <a:prstGeom prst="rect">
            <a:avLst/>
          </a:prstGeom>
          <a:noFill/>
        </p:spPr>
        <p:txBody>
          <a:bodyPr wrap="none" lIns="0" tIns="0" rIns="0" bIns="0" rtlCol="0">
            <a:spAutoFit/>
          </a:bodyPr>
          <a:lstStyle/>
          <a:p>
            <a:r>
              <a:rPr lang="en-US" sz="3200"/>
              <a:t>Select your VPC</a:t>
            </a:r>
            <a:endParaRPr lang="en-US" sz="3200" dirty="0"/>
          </a:p>
        </p:txBody>
      </p:sp>
      <p:cxnSp>
        <p:nvCxnSpPr>
          <p:cNvPr id="8" name="Straight Arrow Connector 7"/>
          <p:cNvCxnSpPr>
            <a:cxnSpLocks/>
          </p:cNvCxnSpPr>
          <p:nvPr/>
        </p:nvCxnSpPr>
        <p:spPr>
          <a:xfrm>
            <a:off x="830912" y="1331281"/>
            <a:ext cx="199753" cy="119064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6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B6B7952-ECF1-CD4F-ADBE-C03FA2F14E9A}"/>
              </a:ext>
            </a:extLst>
          </p:cNvPr>
          <p:cNvPicPr>
            <a:picLocks noChangeAspect="1"/>
          </p:cNvPicPr>
          <p:nvPr/>
        </p:nvPicPr>
        <p:blipFill>
          <a:blip r:embed="rId3"/>
          <a:stretch>
            <a:fillRect/>
          </a:stretch>
        </p:blipFill>
        <p:spPr>
          <a:xfrm>
            <a:off x="6303393" y="1636505"/>
            <a:ext cx="5652128" cy="3144580"/>
          </a:xfrm>
          <a:prstGeom prst="rect">
            <a:avLst/>
          </a:prstGeom>
        </p:spPr>
      </p:pic>
      <p:pic>
        <p:nvPicPr>
          <p:cNvPr id="4" name="Picture 3">
            <a:extLst>
              <a:ext uri="{FF2B5EF4-FFF2-40B4-BE49-F238E27FC236}">
                <a16:creationId xmlns:a16="http://schemas.microsoft.com/office/drawing/2014/main" id="{D20DD0CE-5168-1B48-A6F7-45A4397A55D8}"/>
              </a:ext>
            </a:extLst>
          </p:cNvPr>
          <p:cNvPicPr>
            <a:picLocks noChangeAspect="1"/>
          </p:cNvPicPr>
          <p:nvPr/>
        </p:nvPicPr>
        <p:blipFill>
          <a:blip r:embed="rId4"/>
          <a:stretch>
            <a:fillRect/>
          </a:stretch>
        </p:blipFill>
        <p:spPr>
          <a:xfrm>
            <a:off x="1" y="1394972"/>
            <a:ext cx="6303393" cy="2827827"/>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the default policy ‘</a:t>
            </a:r>
            <a:r>
              <a:rPr lang="en-US" dirty="0" err="1"/>
              <a:t>flowlogsRole</a:t>
            </a:r>
            <a:r>
              <a:rPr lang="en-US" dirty="0"/>
              <a:t>’</a:t>
            </a:r>
          </a:p>
        </p:txBody>
      </p:sp>
      <p:cxnSp>
        <p:nvCxnSpPr>
          <p:cNvPr id="11" name="Straight Arrow Connector 10"/>
          <p:cNvCxnSpPr>
            <a:cxnSpLocks/>
          </p:cNvCxnSpPr>
          <p:nvPr/>
        </p:nvCxnSpPr>
        <p:spPr>
          <a:xfrm flipV="1">
            <a:off x="1498169" y="3594756"/>
            <a:ext cx="2398243" cy="860465"/>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03394" y="4469555"/>
            <a:ext cx="5412969" cy="2462213"/>
          </a:xfrm>
          <a:prstGeom prst="rect">
            <a:avLst/>
          </a:prstGeom>
          <a:noFill/>
        </p:spPr>
        <p:txBody>
          <a:bodyPr wrap="square" lIns="0" tIns="0" rIns="0" bIns="0" rtlCol="0">
            <a:spAutoFit/>
          </a:bodyPr>
          <a:lstStyle/>
          <a:p>
            <a:pPr algn="ctr"/>
            <a:r>
              <a:rPr lang="en-US" sz="3200" dirty="0"/>
              <a:t>The Policy editor will pop-up, click allow and it will create the default role “</a:t>
            </a:r>
            <a:r>
              <a:rPr lang="en-US" sz="3200" b="1" u="sng" dirty="0" err="1"/>
              <a:t>flowlogsRole</a:t>
            </a:r>
            <a:r>
              <a:rPr lang="en-US" sz="3200" dirty="0"/>
              <a:t>” and click </a:t>
            </a:r>
            <a:r>
              <a:rPr lang="en-US" sz="3200" b="1" dirty="0"/>
              <a:t>Allow</a:t>
            </a:r>
          </a:p>
        </p:txBody>
      </p:sp>
      <p:sp>
        <p:nvSpPr>
          <p:cNvPr id="12" name="TextBox 11"/>
          <p:cNvSpPr txBox="1"/>
          <p:nvPr/>
        </p:nvSpPr>
        <p:spPr>
          <a:xfrm>
            <a:off x="767735" y="4467245"/>
            <a:ext cx="5258312" cy="1969770"/>
          </a:xfrm>
          <a:prstGeom prst="rect">
            <a:avLst/>
          </a:prstGeom>
          <a:noFill/>
        </p:spPr>
        <p:txBody>
          <a:bodyPr wrap="square" lIns="0" tIns="0" rIns="0" bIns="0" rtlCol="0">
            <a:spAutoFit/>
          </a:bodyPr>
          <a:lstStyle/>
          <a:p>
            <a:r>
              <a:rPr lang="en-US" sz="3200" dirty="0"/>
              <a:t>Click on “</a:t>
            </a:r>
            <a:r>
              <a:rPr lang="en-US" sz="3200" b="1" u="sng" dirty="0"/>
              <a:t>Set </a:t>
            </a:r>
            <a:r>
              <a:rPr lang="en-US" sz="3200" b="1" u="sng"/>
              <a:t>Up Permissions”</a:t>
            </a:r>
            <a:r>
              <a:rPr lang="en-US" sz="3200"/>
              <a:t> </a:t>
            </a:r>
            <a:r>
              <a:rPr lang="en-US" sz="3200" dirty="0"/>
              <a:t>and create default VPC Flow Role “</a:t>
            </a:r>
            <a:r>
              <a:rPr lang="en-US" sz="3200" b="1" u="sng" dirty="0" err="1"/>
              <a:t>flowlogsRole</a:t>
            </a:r>
            <a:r>
              <a:rPr lang="en-US" sz="3200" dirty="0"/>
              <a:t>”</a:t>
            </a:r>
          </a:p>
        </p:txBody>
      </p:sp>
      <p:cxnSp>
        <p:nvCxnSpPr>
          <p:cNvPr id="14" name="Straight Arrow Connector 13"/>
          <p:cNvCxnSpPr/>
          <p:nvPr/>
        </p:nvCxnSpPr>
        <p:spPr>
          <a:xfrm flipV="1">
            <a:off x="11910823" y="4781084"/>
            <a:ext cx="0" cy="52632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75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696ECA-E701-034D-B0DC-233FE9086E41}"/>
              </a:ext>
            </a:extLst>
          </p:cNvPr>
          <p:cNvPicPr>
            <a:picLocks noChangeAspect="1"/>
          </p:cNvPicPr>
          <p:nvPr/>
        </p:nvPicPr>
        <p:blipFill>
          <a:blip r:embed="rId3"/>
          <a:stretch>
            <a:fillRect/>
          </a:stretch>
        </p:blipFill>
        <p:spPr>
          <a:xfrm>
            <a:off x="296850" y="1154605"/>
            <a:ext cx="6427181" cy="3381956"/>
          </a:xfrm>
          <a:prstGeom prst="rect">
            <a:avLst/>
          </a:prstGeom>
        </p:spPr>
      </p:pic>
      <p:pic>
        <p:nvPicPr>
          <p:cNvPr id="10" name="Picture 9">
            <a:extLst>
              <a:ext uri="{FF2B5EF4-FFF2-40B4-BE49-F238E27FC236}">
                <a16:creationId xmlns:a16="http://schemas.microsoft.com/office/drawing/2014/main" id="{502EB2D3-BAD6-6941-B181-6103E87211FD}"/>
              </a:ext>
            </a:extLst>
          </p:cNvPr>
          <p:cNvPicPr>
            <a:picLocks noChangeAspect="1"/>
          </p:cNvPicPr>
          <p:nvPr/>
        </p:nvPicPr>
        <p:blipFill>
          <a:blip r:embed="rId4"/>
          <a:stretch>
            <a:fillRect/>
          </a:stretch>
        </p:blipFill>
        <p:spPr>
          <a:xfrm>
            <a:off x="5685162" y="1408298"/>
            <a:ext cx="6396468" cy="3032765"/>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Select CloudWatch Log Group, </a:t>
            </a:r>
            <a:r>
              <a:rPr lang="en-US" dirty="0" err="1"/>
              <a:t>VPCFlowLogs</a:t>
            </a:r>
            <a:endParaRPr lang="en-US" dirty="0"/>
          </a:p>
        </p:txBody>
      </p:sp>
      <p:cxnSp>
        <p:nvCxnSpPr>
          <p:cNvPr id="11" name="Straight Arrow Connector 10"/>
          <p:cNvCxnSpPr>
            <a:cxnSpLocks/>
          </p:cNvCxnSpPr>
          <p:nvPr/>
        </p:nvCxnSpPr>
        <p:spPr>
          <a:xfrm flipV="1">
            <a:off x="1498170" y="3857469"/>
            <a:ext cx="441949" cy="597752"/>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514000" y="4467245"/>
            <a:ext cx="5412969" cy="1969770"/>
          </a:xfrm>
          <a:prstGeom prst="rect">
            <a:avLst/>
          </a:prstGeom>
          <a:noFill/>
        </p:spPr>
        <p:txBody>
          <a:bodyPr wrap="square" lIns="0" tIns="0" rIns="0" bIns="0" rtlCol="0">
            <a:spAutoFit/>
          </a:bodyPr>
          <a:lstStyle/>
          <a:p>
            <a:pPr algn="ctr"/>
            <a:r>
              <a:rPr lang="en-US" sz="3200" dirty="0"/>
              <a:t>Select the CloudWatch Log group </a:t>
            </a:r>
            <a:r>
              <a:rPr lang="en-US" sz="3200" b="1" u="sng" dirty="0" err="1"/>
              <a:t>VPCFlowLogs</a:t>
            </a:r>
            <a:r>
              <a:rPr lang="en-US" sz="3200" b="1" u="sng" dirty="0"/>
              <a:t>. </a:t>
            </a:r>
          </a:p>
          <a:p>
            <a:pPr algn="ctr"/>
            <a:endParaRPr lang="en-US" sz="3200" dirty="0"/>
          </a:p>
          <a:p>
            <a:pPr algn="ctr"/>
            <a:r>
              <a:rPr lang="en-US" sz="3200" dirty="0"/>
              <a:t>Click </a:t>
            </a:r>
            <a:r>
              <a:rPr lang="en-US" sz="3200" b="1" u="sng" dirty="0"/>
              <a:t>Create Flow Log</a:t>
            </a:r>
          </a:p>
        </p:txBody>
      </p:sp>
      <p:sp>
        <p:nvSpPr>
          <p:cNvPr id="12" name="TextBox 11"/>
          <p:cNvSpPr txBox="1"/>
          <p:nvPr/>
        </p:nvSpPr>
        <p:spPr>
          <a:xfrm>
            <a:off x="767735" y="4467245"/>
            <a:ext cx="5258312" cy="492443"/>
          </a:xfrm>
          <a:prstGeom prst="rect">
            <a:avLst/>
          </a:prstGeom>
          <a:noFill/>
        </p:spPr>
        <p:txBody>
          <a:bodyPr wrap="square" lIns="0" tIns="0" rIns="0" bIns="0" rtlCol="0">
            <a:spAutoFit/>
          </a:bodyPr>
          <a:lstStyle/>
          <a:p>
            <a:r>
              <a:rPr lang="en-US" sz="3200" dirty="0"/>
              <a:t>Select “</a:t>
            </a:r>
            <a:r>
              <a:rPr lang="en-US" sz="3200" dirty="0" err="1"/>
              <a:t>flowlogsRole</a:t>
            </a:r>
            <a:r>
              <a:rPr lang="en-US" sz="3200" dirty="0"/>
              <a:t>”</a:t>
            </a:r>
          </a:p>
        </p:txBody>
      </p:sp>
      <p:cxnSp>
        <p:nvCxnSpPr>
          <p:cNvPr id="14" name="Straight Arrow Connector 13"/>
          <p:cNvCxnSpPr/>
          <p:nvPr/>
        </p:nvCxnSpPr>
        <p:spPr>
          <a:xfrm flipV="1">
            <a:off x="7584228" y="3530383"/>
            <a:ext cx="6357" cy="597751"/>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rot="5400000" flipH="1" flipV="1">
            <a:off x="10398157" y="4858152"/>
            <a:ext cx="1982384" cy="693181"/>
          </a:xfrm>
          <a:prstGeom prst="bentConnector3">
            <a:avLst>
              <a:gd name="adj1" fmla="val 93"/>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61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p:txBody>
          <a:bodyPr/>
          <a:lstStyle/>
          <a:p>
            <a:r>
              <a:rPr lang="en-US" dirty="0"/>
              <a:t>Create Policy</a:t>
            </a:r>
          </a:p>
          <a:p>
            <a:r>
              <a:rPr lang="en-US" dirty="0"/>
              <a:t>Go to IAM</a:t>
            </a:r>
          </a:p>
          <a:p>
            <a:r>
              <a:rPr lang="en-US" dirty="0"/>
              <a:t>Click on Policies</a:t>
            </a:r>
          </a:p>
          <a:p>
            <a:r>
              <a:rPr lang="en-US" dirty="0"/>
              <a:t>Click Create Policy</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IAM -&gt; Create Policy</a:t>
            </a:r>
          </a:p>
        </p:txBody>
      </p:sp>
      <p:pic>
        <p:nvPicPr>
          <p:cNvPr id="14" name="Picture 13" descr="A screenshot of a cell phone&#10;&#10;Description automatically generated">
            <a:extLst>
              <a:ext uri="{FF2B5EF4-FFF2-40B4-BE49-F238E27FC236}">
                <a16:creationId xmlns:a16="http://schemas.microsoft.com/office/drawing/2014/main" id="{FCF7BC47-A26C-0A40-A9C4-CD40EF25EB10}"/>
              </a:ext>
            </a:extLst>
          </p:cNvPr>
          <p:cNvPicPr>
            <a:picLocks noChangeAspect="1"/>
          </p:cNvPicPr>
          <p:nvPr/>
        </p:nvPicPr>
        <p:blipFill>
          <a:blip r:embed="rId2"/>
          <a:stretch>
            <a:fillRect/>
          </a:stretch>
        </p:blipFill>
        <p:spPr>
          <a:xfrm>
            <a:off x="4248150" y="2127250"/>
            <a:ext cx="3695700" cy="2603500"/>
          </a:xfrm>
          <a:prstGeom prst="rect">
            <a:avLst/>
          </a:prstGeom>
        </p:spPr>
      </p:pic>
      <p:cxnSp>
        <p:nvCxnSpPr>
          <p:cNvPr id="16" name="Straight Arrow Connector 15">
            <a:extLst>
              <a:ext uri="{FF2B5EF4-FFF2-40B4-BE49-F238E27FC236}">
                <a16:creationId xmlns:a16="http://schemas.microsoft.com/office/drawing/2014/main" id="{1A581EC4-0A2A-F144-A450-75D78F40F6F7}"/>
              </a:ext>
            </a:extLst>
          </p:cNvPr>
          <p:cNvCxnSpPr>
            <a:cxnSpLocks/>
          </p:cNvCxnSpPr>
          <p:nvPr/>
        </p:nvCxnSpPr>
        <p:spPr>
          <a:xfrm flipV="1">
            <a:off x="3188262" y="2532888"/>
            <a:ext cx="2907738" cy="1861087"/>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27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p:txBody>
          <a:bodyPr/>
          <a:lstStyle/>
          <a:p>
            <a:r>
              <a:rPr lang="en-US" dirty="0"/>
              <a:t>Click on the JSON tab</a:t>
            </a:r>
          </a:p>
          <a:p>
            <a:r>
              <a:rPr lang="en-US" dirty="0"/>
              <a:t>Clear out all the existing policy</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Create Policy (JSON)</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248150" y="2038378"/>
            <a:ext cx="6111206" cy="1993354"/>
          </a:xfrm>
          <a:prstGeom prst="rect">
            <a:avLst/>
          </a:prstGeom>
        </p:spPr>
      </p:pic>
      <p:cxnSp>
        <p:nvCxnSpPr>
          <p:cNvPr id="16" name="Straight Arrow Connector 15">
            <a:extLst>
              <a:ext uri="{FF2B5EF4-FFF2-40B4-BE49-F238E27FC236}">
                <a16:creationId xmlns:a16="http://schemas.microsoft.com/office/drawing/2014/main" id="{1A581EC4-0A2A-F144-A450-75D78F40F6F7}"/>
              </a:ext>
            </a:extLst>
          </p:cNvPr>
          <p:cNvCxnSpPr>
            <a:cxnSpLocks/>
          </p:cNvCxnSpPr>
          <p:nvPr/>
        </p:nvCxnSpPr>
        <p:spPr>
          <a:xfrm>
            <a:off x="3382471" y="2557083"/>
            <a:ext cx="1853076" cy="256779"/>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a:off x="3609048" y="3163444"/>
            <a:ext cx="1003412" cy="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42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5238-617B-6E46-9930-D6ADD57D93C1}"/>
              </a:ext>
            </a:extLst>
          </p:cNvPr>
          <p:cNvSpPr>
            <a:spLocks noGrp="1"/>
          </p:cNvSpPr>
          <p:nvPr>
            <p:ph type="title"/>
          </p:nvPr>
        </p:nvSpPr>
        <p:spPr/>
        <p:txBody>
          <a:bodyPr/>
          <a:lstStyle/>
          <a:p>
            <a:r>
              <a:rPr lang="en-US" dirty="0"/>
              <a:t>Setup HEC on Splunk Cloud Deployment</a:t>
            </a:r>
          </a:p>
        </p:txBody>
      </p:sp>
      <p:pic>
        <p:nvPicPr>
          <p:cNvPr id="7" name="Content Placeholder 6">
            <a:extLst>
              <a:ext uri="{FF2B5EF4-FFF2-40B4-BE49-F238E27FC236}">
                <a16:creationId xmlns:a16="http://schemas.microsoft.com/office/drawing/2014/main" id="{D6B144D9-19C6-974F-9FA7-7BECB7678318}"/>
              </a:ext>
            </a:extLst>
          </p:cNvPr>
          <p:cNvPicPr>
            <a:picLocks noGrp="1" noChangeAspect="1"/>
          </p:cNvPicPr>
          <p:nvPr>
            <p:ph idx="15"/>
          </p:nvPr>
        </p:nvPicPr>
        <p:blipFill>
          <a:blip r:embed="rId2"/>
          <a:srcRect/>
          <a:stretch/>
        </p:blipFill>
        <p:spPr>
          <a:xfrm>
            <a:off x="7888537" y="2477099"/>
            <a:ext cx="3298577" cy="1409101"/>
          </a:xfrm>
        </p:spPr>
      </p:pic>
      <p:sp>
        <p:nvSpPr>
          <p:cNvPr id="3" name="Content Placeholder 2">
            <a:extLst>
              <a:ext uri="{FF2B5EF4-FFF2-40B4-BE49-F238E27FC236}">
                <a16:creationId xmlns:a16="http://schemas.microsoft.com/office/drawing/2014/main" id="{B3C19069-6833-F54C-B3CD-268EB1159E26}"/>
              </a:ext>
            </a:extLst>
          </p:cNvPr>
          <p:cNvSpPr>
            <a:spLocks noGrp="1"/>
          </p:cNvSpPr>
          <p:nvPr>
            <p:ph idx="14"/>
          </p:nvPr>
        </p:nvSpPr>
        <p:spPr/>
        <p:txBody>
          <a:bodyPr/>
          <a:lstStyle/>
          <a:p>
            <a:r>
              <a:rPr lang="en-US" dirty="0"/>
              <a:t>Log into your stack and go to </a:t>
            </a:r>
            <a:r>
              <a:rPr lang="en-US" u="sng" dirty="0"/>
              <a:t>Settings</a:t>
            </a:r>
            <a:r>
              <a:rPr lang="en-US" dirty="0"/>
              <a:t> -&gt; </a:t>
            </a:r>
            <a:r>
              <a:rPr lang="en-US" u="sng" dirty="0"/>
              <a:t>Data Inputs </a:t>
            </a:r>
            <a:r>
              <a:rPr lang="en-US" dirty="0"/>
              <a:t>-&gt; </a:t>
            </a:r>
            <a:r>
              <a:rPr lang="en-US" u="sng" dirty="0"/>
              <a:t>HTTP Event Collector </a:t>
            </a:r>
            <a:r>
              <a:rPr lang="en-US" dirty="0"/>
              <a:t>-&gt; </a:t>
            </a:r>
            <a:r>
              <a:rPr lang="en-US" u="sng" dirty="0"/>
              <a:t>Add New</a:t>
            </a:r>
          </a:p>
          <a:p>
            <a:pPr>
              <a:buNone/>
            </a:pPr>
            <a:r>
              <a:rPr lang="en-US" dirty="0"/>
              <a:t>Step 1   </a:t>
            </a:r>
          </a:p>
          <a:p>
            <a:pPr lvl="1"/>
            <a:r>
              <a:rPr lang="en-US" dirty="0"/>
              <a:t>Name = CloudTrail</a:t>
            </a:r>
          </a:p>
          <a:p>
            <a:pPr lvl="1"/>
            <a:r>
              <a:rPr lang="en-US" dirty="0"/>
              <a:t>Enable Indexer ACK = checked</a:t>
            </a:r>
          </a:p>
          <a:p>
            <a:pPr lvl="7" indent="-171450">
              <a:buNone/>
            </a:pPr>
            <a:r>
              <a:rPr lang="en-US" dirty="0"/>
              <a:t>Step 2 </a:t>
            </a:r>
          </a:p>
          <a:p>
            <a:pPr lvl="1"/>
            <a:r>
              <a:rPr lang="en-US" dirty="0" err="1"/>
              <a:t>sourcetype</a:t>
            </a:r>
            <a:r>
              <a:rPr lang="en-US" dirty="0"/>
              <a:t> = </a:t>
            </a:r>
            <a:r>
              <a:rPr lang="en-US" dirty="0" err="1"/>
              <a:t>aws:cloudtrail</a:t>
            </a:r>
            <a:endParaRPr lang="en-US" dirty="0"/>
          </a:p>
          <a:p>
            <a:pPr lvl="1"/>
            <a:r>
              <a:rPr lang="en-US" dirty="0"/>
              <a:t>App Context = Splunk App for AWS</a:t>
            </a:r>
          </a:p>
          <a:p>
            <a:pPr lvl="1"/>
            <a:r>
              <a:rPr lang="en-US" dirty="0"/>
              <a:t>index=main (default)</a:t>
            </a:r>
          </a:p>
          <a:p>
            <a:pPr lvl="7" indent="-171450">
              <a:buNone/>
            </a:pPr>
            <a:r>
              <a:rPr lang="en-US" dirty="0"/>
              <a:t>Step 3 </a:t>
            </a:r>
          </a:p>
          <a:p>
            <a:pPr marL="0" lvl="1" indent="0">
              <a:buNone/>
            </a:pPr>
            <a:r>
              <a:rPr lang="en-US" dirty="0"/>
              <a:t>Submit and copy HEC Token</a:t>
            </a:r>
          </a:p>
        </p:txBody>
      </p:sp>
      <p:sp>
        <p:nvSpPr>
          <p:cNvPr id="4" name="Text Placeholder 3">
            <a:extLst>
              <a:ext uri="{FF2B5EF4-FFF2-40B4-BE49-F238E27FC236}">
                <a16:creationId xmlns:a16="http://schemas.microsoft.com/office/drawing/2014/main" id="{1EB205B4-D82E-B441-83F4-626E223AA3C2}"/>
              </a:ext>
            </a:extLst>
          </p:cNvPr>
          <p:cNvSpPr>
            <a:spLocks noGrp="1"/>
          </p:cNvSpPr>
          <p:nvPr>
            <p:ph type="body" idx="13"/>
          </p:nvPr>
        </p:nvSpPr>
        <p:spPr/>
        <p:txBody>
          <a:bodyPr/>
          <a:lstStyle/>
          <a:p>
            <a:r>
              <a:rPr lang="en-US" dirty="0"/>
              <a:t>Setup CloudTrail HEC</a:t>
            </a:r>
          </a:p>
        </p:txBody>
      </p:sp>
      <p:pic>
        <p:nvPicPr>
          <p:cNvPr id="9" name="Picture 8">
            <a:extLst>
              <a:ext uri="{FF2B5EF4-FFF2-40B4-BE49-F238E27FC236}">
                <a16:creationId xmlns:a16="http://schemas.microsoft.com/office/drawing/2014/main" id="{8C06CD8A-0F19-7247-AACD-914AA233CBB2}"/>
              </a:ext>
            </a:extLst>
          </p:cNvPr>
          <p:cNvPicPr>
            <a:picLocks noChangeAspect="1"/>
          </p:cNvPicPr>
          <p:nvPr/>
        </p:nvPicPr>
        <p:blipFill>
          <a:blip r:embed="rId3"/>
          <a:srcRect/>
          <a:stretch/>
        </p:blipFill>
        <p:spPr>
          <a:xfrm>
            <a:off x="7670798" y="4270248"/>
            <a:ext cx="2713336" cy="1209408"/>
          </a:xfrm>
          <a:prstGeom prst="rect">
            <a:avLst/>
          </a:prstGeom>
        </p:spPr>
      </p:pic>
    </p:spTree>
    <p:extLst>
      <p:ext uri="{BB962C8B-B14F-4D97-AF65-F5344CB8AC3E}">
        <p14:creationId xmlns:p14="http://schemas.microsoft.com/office/powerpoint/2010/main" val="191788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p:txBody>
          <a:bodyPr/>
          <a:lstStyle/>
          <a:p>
            <a:r>
              <a:rPr lang="en-US" dirty="0"/>
              <a:t>Copy the policy from here</a:t>
            </a:r>
          </a:p>
          <a:p>
            <a:r>
              <a:rPr lang="en-US" dirty="0"/>
              <a:t>Paste the policy </a:t>
            </a:r>
            <a:r>
              <a:rPr lang="en-US" dirty="0">
                <a:hlinkClick r:id="rId2"/>
              </a:rPr>
              <a:t>here</a:t>
            </a:r>
            <a:endParaRPr lang="en-US" dirty="0"/>
          </a:p>
          <a:p>
            <a:endParaRPr lang="en-US" dirty="0"/>
          </a:p>
          <a:p>
            <a:endParaRPr lang="en-US" dirty="0"/>
          </a:p>
          <a:p>
            <a:endParaRPr lang="en-US" dirty="0"/>
          </a:p>
          <a:p>
            <a:endParaRPr lang="en-US" dirty="0"/>
          </a:p>
          <a:p>
            <a:r>
              <a:rPr lang="en-US" dirty="0"/>
              <a:t>Click Review Policy</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Create Policy (JSON)</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3"/>
          <a:srcRect/>
          <a:stretch/>
        </p:blipFill>
        <p:spPr>
          <a:xfrm>
            <a:off x="4474895" y="2000164"/>
            <a:ext cx="4442528" cy="4540167"/>
          </a:xfrm>
          <a:prstGeom prst="rect">
            <a:avLst/>
          </a:prstGeom>
        </p:spPr>
      </p:pic>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a:off x="3609048" y="3163444"/>
            <a:ext cx="1003412" cy="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3050697" y="6172200"/>
            <a:ext cx="5300284" cy="21039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456566" y="3552404"/>
            <a:ext cx="1084333" cy="227386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218501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Create User : </a:t>
            </a:r>
            <a:r>
              <a:rPr lang="en-US" dirty="0" err="1"/>
              <a:t>grand_central_deploy</a:t>
            </a:r>
            <a:endParaRPr lang="en-US" dirty="0"/>
          </a:p>
          <a:p>
            <a:r>
              <a:rPr lang="en-US" dirty="0"/>
              <a:t>Programmatic access checked</a:t>
            </a:r>
          </a:p>
          <a:p>
            <a:endParaRPr lang="en-US" dirty="0"/>
          </a:p>
          <a:p>
            <a:endParaRPr lang="en-US" dirty="0"/>
          </a:p>
          <a:p>
            <a:endParaRPr lang="en-US" dirty="0"/>
          </a:p>
          <a:p>
            <a:endParaRPr lang="en-US" dirty="0"/>
          </a:p>
          <a:p>
            <a:r>
              <a:rPr lang="en-US" dirty="0"/>
              <a:t>Click Next : Permissions</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Create User</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905533" y="2000164"/>
            <a:ext cx="3581252" cy="4540167"/>
          </a:xfrm>
          <a:prstGeom prst="rect">
            <a:avLst/>
          </a:prstGeom>
        </p:spPr>
      </p:pic>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a:off x="4403827" y="3187720"/>
            <a:ext cx="1003412" cy="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3050697" y="6172200"/>
            <a:ext cx="5300284" cy="21039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456566" y="3552404"/>
            <a:ext cx="1084333" cy="227386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224054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Select Attach policies directly</a:t>
            </a:r>
          </a:p>
          <a:p>
            <a:r>
              <a:rPr lang="en-US" dirty="0"/>
              <a:t>Search for “</a:t>
            </a:r>
            <a:r>
              <a:rPr lang="en-US" dirty="0" err="1"/>
              <a:t>Grand_Central</a:t>
            </a:r>
            <a:r>
              <a:rPr lang="en-US" dirty="0"/>
              <a:t>…” policy</a:t>
            </a:r>
          </a:p>
          <a:p>
            <a:r>
              <a:rPr lang="en-US" dirty="0"/>
              <a:t>Click the check box</a:t>
            </a:r>
          </a:p>
          <a:p>
            <a:endParaRPr lang="en-US" dirty="0"/>
          </a:p>
          <a:p>
            <a:endParaRPr lang="en-US" dirty="0"/>
          </a:p>
          <a:p>
            <a:endParaRPr lang="en-US" dirty="0"/>
          </a:p>
          <a:p>
            <a:endParaRPr lang="en-US" dirty="0"/>
          </a:p>
          <a:p>
            <a:r>
              <a:rPr lang="en-US" dirty="0"/>
              <a:t>Click Next : Tags</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Set Permissions</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908346" y="2000164"/>
            <a:ext cx="3575625" cy="4540167"/>
          </a:xfrm>
          <a:prstGeom prst="rect">
            <a:avLst/>
          </a:prstGeom>
        </p:spPr>
      </p:pic>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flipV="1">
            <a:off x="4908346" y="3035808"/>
            <a:ext cx="642062" cy="15191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flipV="1">
            <a:off x="2540899" y="6477765"/>
            <a:ext cx="5606405" cy="188945"/>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456566" y="4407408"/>
            <a:ext cx="1084333" cy="1418857"/>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cxnSp>
        <p:nvCxnSpPr>
          <p:cNvPr id="12" name="Straight Arrow Connector 11">
            <a:extLst>
              <a:ext uri="{FF2B5EF4-FFF2-40B4-BE49-F238E27FC236}">
                <a16:creationId xmlns:a16="http://schemas.microsoft.com/office/drawing/2014/main" id="{2E5F294F-BFE4-194A-BBF9-7032FC584B16}"/>
              </a:ext>
            </a:extLst>
          </p:cNvPr>
          <p:cNvCxnSpPr>
            <a:cxnSpLocks/>
          </p:cNvCxnSpPr>
          <p:nvPr/>
        </p:nvCxnSpPr>
        <p:spPr>
          <a:xfrm flipV="1">
            <a:off x="2930194" y="3346704"/>
            <a:ext cx="2036556" cy="45976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90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Skip adding tags</a:t>
            </a:r>
          </a:p>
          <a:p>
            <a:endParaRPr lang="en-US" dirty="0"/>
          </a:p>
          <a:p>
            <a:endParaRPr lang="en-US" dirty="0"/>
          </a:p>
          <a:p>
            <a:endParaRPr lang="en-US" dirty="0"/>
          </a:p>
          <a:p>
            <a:endParaRPr lang="en-US" dirty="0"/>
          </a:p>
          <a:p>
            <a:r>
              <a:rPr lang="en-US" dirty="0"/>
              <a:t>Click Next : Review </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Skip Tags</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908346" y="2024639"/>
            <a:ext cx="3575625" cy="4491216"/>
          </a:xfrm>
          <a:prstGeom prst="rect">
            <a:avLst/>
          </a:prstGeom>
        </p:spPr>
      </p:pic>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2930194" y="5541264"/>
            <a:ext cx="5217110" cy="93650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320607" y="3187720"/>
            <a:ext cx="1084333" cy="1418857"/>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150696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Click Download .csv</a:t>
            </a:r>
          </a:p>
          <a:p>
            <a:endParaRPr lang="en-US" dirty="0"/>
          </a:p>
          <a:p>
            <a:pPr>
              <a:buNone/>
            </a:pPr>
            <a:r>
              <a:rPr lang="en-US" dirty="0"/>
              <a:t>Save the </a:t>
            </a:r>
            <a:r>
              <a:rPr lang="en-US" dirty="0" err="1"/>
              <a:t>credentials.csv</a:t>
            </a:r>
            <a:endParaRPr lang="en-US" dirty="0"/>
          </a:p>
          <a:p>
            <a:endParaRPr lang="en-US" dirty="0"/>
          </a:p>
          <a:p>
            <a:endParaRPr lang="en-US" dirty="0"/>
          </a:p>
          <a:p>
            <a:endParaRPr lang="en-US" dirty="0"/>
          </a:p>
          <a:p>
            <a:endParaRPr lang="en-US" dirty="0"/>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Review </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899202" y="1733299"/>
            <a:ext cx="6177883" cy="2805179"/>
          </a:xfrm>
          <a:prstGeom prst="rect">
            <a:avLst/>
          </a:prstGeom>
        </p:spPr>
      </p:pic>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3017520" y="2606040"/>
            <a:ext cx="2093976" cy="1042417"/>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35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5238-617B-6E46-9930-D6ADD57D93C1}"/>
              </a:ext>
            </a:extLst>
          </p:cNvPr>
          <p:cNvSpPr>
            <a:spLocks noGrp="1"/>
          </p:cNvSpPr>
          <p:nvPr>
            <p:ph type="title"/>
          </p:nvPr>
        </p:nvSpPr>
        <p:spPr/>
        <p:txBody>
          <a:bodyPr/>
          <a:lstStyle/>
          <a:p>
            <a:r>
              <a:rPr lang="en-US" dirty="0"/>
              <a:t>Setup HEC on Splunk Cloud Deployment</a:t>
            </a:r>
          </a:p>
        </p:txBody>
      </p:sp>
      <p:pic>
        <p:nvPicPr>
          <p:cNvPr id="7" name="Content Placeholder 6">
            <a:extLst>
              <a:ext uri="{FF2B5EF4-FFF2-40B4-BE49-F238E27FC236}">
                <a16:creationId xmlns:a16="http://schemas.microsoft.com/office/drawing/2014/main" id="{D6B144D9-19C6-974F-9FA7-7BECB7678318}"/>
              </a:ext>
            </a:extLst>
          </p:cNvPr>
          <p:cNvPicPr>
            <a:picLocks noGrp="1" noChangeAspect="1"/>
          </p:cNvPicPr>
          <p:nvPr>
            <p:ph idx="15"/>
          </p:nvPr>
        </p:nvPicPr>
        <p:blipFill>
          <a:blip r:embed="rId2"/>
          <a:srcRect/>
          <a:stretch/>
        </p:blipFill>
        <p:spPr>
          <a:xfrm>
            <a:off x="7981732" y="2477099"/>
            <a:ext cx="3112187" cy="1409101"/>
          </a:xfrm>
        </p:spPr>
      </p:pic>
      <p:sp>
        <p:nvSpPr>
          <p:cNvPr id="3" name="Content Placeholder 2">
            <a:extLst>
              <a:ext uri="{FF2B5EF4-FFF2-40B4-BE49-F238E27FC236}">
                <a16:creationId xmlns:a16="http://schemas.microsoft.com/office/drawing/2014/main" id="{B3C19069-6833-F54C-B3CD-268EB1159E26}"/>
              </a:ext>
            </a:extLst>
          </p:cNvPr>
          <p:cNvSpPr>
            <a:spLocks noGrp="1"/>
          </p:cNvSpPr>
          <p:nvPr>
            <p:ph idx="14"/>
          </p:nvPr>
        </p:nvSpPr>
        <p:spPr/>
        <p:txBody>
          <a:bodyPr/>
          <a:lstStyle/>
          <a:p>
            <a:r>
              <a:rPr lang="en-US" dirty="0"/>
              <a:t>Log into your stack and go to </a:t>
            </a:r>
            <a:r>
              <a:rPr lang="en-US" u="sng" dirty="0"/>
              <a:t>Settings</a:t>
            </a:r>
            <a:r>
              <a:rPr lang="en-US" dirty="0"/>
              <a:t> -&gt; </a:t>
            </a:r>
            <a:r>
              <a:rPr lang="en-US" u="sng" dirty="0"/>
              <a:t>Data Inputs </a:t>
            </a:r>
            <a:r>
              <a:rPr lang="en-US" dirty="0"/>
              <a:t>-&gt; </a:t>
            </a:r>
            <a:r>
              <a:rPr lang="en-US" u="sng" dirty="0"/>
              <a:t>HTTP Event Collector </a:t>
            </a:r>
            <a:r>
              <a:rPr lang="en-US" dirty="0"/>
              <a:t>-&gt; </a:t>
            </a:r>
            <a:r>
              <a:rPr lang="en-US" u="sng" dirty="0"/>
              <a:t>Add New</a:t>
            </a:r>
          </a:p>
          <a:p>
            <a:pPr>
              <a:buNone/>
            </a:pPr>
            <a:r>
              <a:rPr lang="en-US" dirty="0"/>
              <a:t>Step 1   </a:t>
            </a:r>
          </a:p>
          <a:p>
            <a:pPr lvl="1"/>
            <a:r>
              <a:rPr lang="en-US" dirty="0"/>
              <a:t>Name = Config</a:t>
            </a:r>
          </a:p>
          <a:p>
            <a:pPr lvl="1"/>
            <a:r>
              <a:rPr lang="en-US" dirty="0"/>
              <a:t>Enable Indexer ACK = checked</a:t>
            </a:r>
          </a:p>
          <a:p>
            <a:pPr lvl="7" indent="-171450">
              <a:buNone/>
            </a:pPr>
            <a:r>
              <a:rPr lang="en-US" dirty="0"/>
              <a:t>Step 2 </a:t>
            </a:r>
          </a:p>
          <a:p>
            <a:pPr lvl="1"/>
            <a:r>
              <a:rPr lang="en-US" dirty="0" err="1"/>
              <a:t>sourcetype</a:t>
            </a:r>
            <a:r>
              <a:rPr lang="en-US" dirty="0"/>
              <a:t> = </a:t>
            </a:r>
            <a:r>
              <a:rPr lang="en-US" dirty="0" err="1"/>
              <a:t>aws:config:notification</a:t>
            </a:r>
            <a:endParaRPr lang="en-US" dirty="0"/>
          </a:p>
          <a:p>
            <a:pPr lvl="1"/>
            <a:r>
              <a:rPr lang="en-US" dirty="0"/>
              <a:t>App Context = Splunk App for AWS </a:t>
            </a:r>
          </a:p>
          <a:p>
            <a:pPr lvl="1"/>
            <a:r>
              <a:rPr lang="en-US" dirty="0"/>
              <a:t>index=main (default)</a:t>
            </a:r>
          </a:p>
          <a:p>
            <a:pPr lvl="7" indent="-171450">
              <a:buNone/>
            </a:pPr>
            <a:r>
              <a:rPr lang="en-US" dirty="0"/>
              <a:t>Step 3 </a:t>
            </a:r>
          </a:p>
          <a:p>
            <a:pPr marL="0" lvl="1" indent="0">
              <a:buNone/>
            </a:pPr>
            <a:r>
              <a:rPr lang="en-US" dirty="0"/>
              <a:t>Submit and copy HEC Token</a:t>
            </a:r>
          </a:p>
        </p:txBody>
      </p:sp>
      <p:sp>
        <p:nvSpPr>
          <p:cNvPr id="4" name="Text Placeholder 3">
            <a:extLst>
              <a:ext uri="{FF2B5EF4-FFF2-40B4-BE49-F238E27FC236}">
                <a16:creationId xmlns:a16="http://schemas.microsoft.com/office/drawing/2014/main" id="{1EB205B4-D82E-B441-83F4-626E223AA3C2}"/>
              </a:ext>
            </a:extLst>
          </p:cNvPr>
          <p:cNvSpPr>
            <a:spLocks noGrp="1"/>
          </p:cNvSpPr>
          <p:nvPr>
            <p:ph type="body" idx="13"/>
          </p:nvPr>
        </p:nvSpPr>
        <p:spPr/>
        <p:txBody>
          <a:bodyPr/>
          <a:lstStyle/>
          <a:p>
            <a:r>
              <a:rPr lang="en-US" dirty="0"/>
              <a:t>Setup Config HEC</a:t>
            </a:r>
          </a:p>
        </p:txBody>
      </p:sp>
      <p:pic>
        <p:nvPicPr>
          <p:cNvPr id="9" name="Picture 8">
            <a:extLst>
              <a:ext uri="{FF2B5EF4-FFF2-40B4-BE49-F238E27FC236}">
                <a16:creationId xmlns:a16="http://schemas.microsoft.com/office/drawing/2014/main" id="{8C06CD8A-0F19-7247-AACD-914AA233CBB2}"/>
              </a:ext>
            </a:extLst>
          </p:cNvPr>
          <p:cNvPicPr>
            <a:picLocks noChangeAspect="1"/>
          </p:cNvPicPr>
          <p:nvPr/>
        </p:nvPicPr>
        <p:blipFill>
          <a:blip r:embed="rId3"/>
          <a:srcRect/>
          <a:stretch/>
        </p:blipFill>
        <p:spPr>
          <a:xfrm>
            <a:off x="7670798" y="4270248"/>
            <a:ext cx="2713336" cy="1227167"/>
          </a:xfrm>
          <a:prstGeom prst="rect">
            <a:avLst/>
          </a:prstGeom>
        </p:spPr>
      </p:pic>
    </p:spTree>
    <p:extLst>
      <p:ext uri="{BB962C8B-B14F-4D97-AF65-F5344CB8AC3E}">
        <p14:creationId xmlns:p14="http://schemas.microsoft.com/office/powerpoint/2010/main" val="48267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5238-617B-6E46-9930-D6ADD57D93C1}"/>
              </a:ext>
            </a:extLst>
          </p:cNvPr>
          <p:cNvSpPr>
            <a:spLocks noGrp="1"/>
          </p:cNvSpPr>
          <p:nvPr>
            <p:ph type="title"/>
          </p:nvPr>
        </p:nvSpPr>
        <p:spPr/>
        <p:txBody>
          <a:bodyPr/>
          <a:lstStyle/>
          <a:p>
            <a:r>
              <a:rPr lang="en-US" dirty="0"/>
              <a:t>Setup HEC on Splunk Cloud Deployment</a:t>
            </a:r>
          </a:p>
        </p:txBody>
      </p:sp>
      <p:pic>
        <p:nvPicPr>
          <p:cNvPr id="7" name="Content Placeholder 6">
            <a:extLst>
              <a:ext uri="{FF2B5EF4-FFF2-40B4-BE49-F238E27FC236}">
                <a16:creationId xmlns:a16="http://schemas.microsoft.com/office/drawing/2014/main" id="{D6B144D9-19C6-974F-9FA7-7BECB7678318}"/>
              </a:ext>
            </a:extLst>
          </p:cNvPr>
          <p:cNvPicPr>
            <a:picLocks noGrp="1" noChangeAspect="1"/>
          </p:cNvPicPr>
          <p:nvPr>
            <p:ph idx="15"/>
          </p:nvPr>
        </p:nvPicPr>
        <p:blipFill>
          <a:blip r:embed="rId2"/>
          <a:srcRect/>
          <a:stretch/>
        </p:blipFill>
        <p:spPr>
          <a:xfrm>
            <a:off x="7918411" y="2477099"/>
            <a:ext cx="3238829" cy="1409101"/>
          </a:xfrm>
        </p:spPr>
      </p:pic>
      <p:sp>
        <p:nvSpPr>
          <p:cNvPr id="3" name="Content Placeholder 2">
            <a:extLst>
              <a:ext uri="{FF2B5EF4-FFF2-40B4-BE49-F238E27FC236}">
                <a16:creationId xmlns:a16="http://schemas.microsoft.com/office/drawing/2014/main" id="{B3C19069-6833-F54C-B3CD-268EB1159E26}"/>
              </a:ext>
            </a:extLst>
          </p:cNvPr>
          <p:cNvSpPr>
            <a:spLocks noGrp="1"/>
          </p:cNvSpPr>
          <p:nvPr>
            <p:ph idx="14"/>
          </p:nvPr>
        </p:nvSpPr>
        <p:spPr/>
        <p:txBody>
          <a:bodyPr/>
          <a:lstStyle/>
          <a:p>
            <a:r>
              <a:rPr lang="en-US" dirty="0"/>
              <a:t>Log into your stack and go to </a:t>
            </a:r>
            <a:r>
              <a:rPr lang="en-US" u="sng" dirty="0"/>
              <a:t>Settings</a:t>
            </a:r>
            <a:r>
              <a:rPr lang="en-US" dirty="0"/>
              <a:t> -&gt; </a:t>
            </a:r>
            <a:r>
              <a:rPr lang="en-US" u="sng" dirty="0"/>
              <a:t>Data Inputs </a:t>
            </a:r>
            <a:r>
              <a:rPr lang="en-US" dirty="0"/>
              <a:t>-&gt; </a:t>
            </a:r>
            <a:r>
              <a:rPr lang="en-US" u="sng" dirty="0"/>
              <a:t>HTTP Event Collector </a:t>
            </a:r>
            <a:r>
              <a:rPr lang="en-US" dirty="0"/>
              <a:t>-&gt; </a:t>
            </a:r>
            <a:r>
              <a:rPr lang="en-US" u="sng" dirty="0"/>
              <a:t>Add New</a:t>
            </a:r>
          </a:p>
          <a:p>
            <a:pPr>
              <a:buNone/>
            </a:pPr>
            <a:r>
              <a:rPr lang="en-US" dirty="0"/>
              <a:t>Step 1   </a:t>
            </a:r>
          </a:p>
          <a:p>
            <a:pPr lvl="1"/>
            <a:r>
              <a:rPr lang="en-US" dirty="0"/>
              <a:t>Name = </a:t>
            </a:r>
            <a:r>
              <a:rPr lang="en-US" dirty="0" err="1"/>
              <a:t>VPCFlowlogs</a:t>
            </a:r>
            <a:endParaRPr lang="en-US" dirty="0"/>
          </a:p>
          <a:p>
            <a:pPr lvl="1"/>
            <a:r>
              <a:rPr lang="en-US" dirty="0"/>
              <a:t>Enable Indexer ACK = checked</a:t>
            </a:r>
          </a:p>
          <a:p>
            <a:pPr lvl="7" indent="-171450">
              <a:buNone/>
            </a:pPr>
            <a:r>
              <a:rPr lang="en-US" dirty="0"/>
              <a:t>Step 2 </a:t>
            </a:r>
          </a:p>
          <a:p>
            <a:pPr lvl="1"/>
            <a:r>
              <a:rPr lang="en-US" dirty="0" err="1"/>
              <a:t>sourcetype</a:t>
            </a:r>
            <a:r>
              <a:rPr lang="en-US" dirty="0"/>
              <a:t> = </a:t>
            </a:r>
            <a:r>
              <a:rPr lang="en-US" dirty="0" err="1"/>
              <a:t>aws:cloudwatchlogs:vpcflow</a:t>
            </a:r>
            <a:endParaRPr lang="en-US" dirty="0"/>
          </a:p>
          <a:p>
            <a:pPr lvl="1"/>
            <a:r>
              <a:rPr lang="en-US" dirty="0"/>
              <a:t>App Context = Splunk App for AWS </a:t>
            </a:r>
          </a:p>
          <a:p>
            <a:pPr lvl="1"/>
            <a:r>
              <a:rPr lang="en-US" dirty="0"/>
              <a:t>index=main (default)</a:t>
            </a:r>
          </a:p>
          <a:p>
            <a:pPr lvl="7" indent="-171450">
              <a:buNone/>
            </a:pPr>
            <a:r>
              <a:rPr lang="en-US" dirty="0"/>
              <a:t>Step 3 </a:t>
            </a:r>
          </a:p>
          <a:p>
            <a:pPr marL="0" lvl="1" indent="0">
              <a:buNone/>
            </a:pPr>
            <a:r>
              <a:rPr lang="en-US" dirty="0"/>
              <a:t>Submit and copy HEC Token</a:t>
            </a:r>
          </a:p>
        </p:txBody>
      </p:sp>
      <p:sp>
        <p:nvSpPr>
          <p:cNvPr id="4" name="Text Placeholder 3">
            <a:extLst>
              <a:ext uri="{FF2B5EF4-FFF2-40B4-BE49-F238E27FC236}">
                <a16:creationId xmlns:a16="http://schemas.microsoft.com/office/drawing/2014/main" id="{1EB205B4-D82E-B441-83F4-626E223AA3C2}"/>
              </a:ext>
            </a:extLst>
          </p:cNvPr>
          <p:cNvSpPr>
            <a:spLocks noGrp="1"/>
          </p:cNvSpPr>
          <p:nvPr>
            <p:ph type="body" idx="13"/>
          </p:nvPr>
        </p:nvSpPr>
        <p:spPr/>
        <p:txBody>
          <a:bodyPr/>
          <a:lstStyle/>
          <a:p>
            <a:r>
              <a:rPr lang="en-US" dirty="0"/>
              <a:t>Setup </a:t>
            </a:r>
            <a:r>
              <a:rPr lang="en-US" dirty="0" err="1"/>
              <a:t>VPCFlowLogs</a:t>
            </a:r>
            <a:r>
              <a:rPr lang="en-US" dirty="0"/>
              <a:t> HEC</a:t>
            </a:r>
          </a:p>
        </p:txBody>
      </p:sp>
      <p:pic>
        <p:nvPicPr>
          <p:cNvPr id="9" name="Picture 8">
            <a:extLst>
              <a:ext uri="{FF2B5EF4-FFF2-40B4-BE49-F238E27FC236}">
                <a16:creationId xmlns:a16="http://schemas.microsoft.com/office/drawing/2014/main" id="{8C06CD8A-0F19-7247-AACD-914AA233CBB2}"/>
              </a:ext>
            </a:extLst>
          </p:cNvPr>
          <p:cNvPicPr>
            <a:picLocks noChangeAspect="1"/>
          </p:cNvPicPr>
          <p:nvPr/>
        </p:nvPicPr>
        <p:blipFill>
          <a:blip r:embed="rId3"/>
          <a:srcRect/>
          <a:stretch/>
        </p:blipFill>
        <p:spPr>
          <a:xfrm>
            <a:off x="7670798" y="4270248"/>
            <a:ext cx="2713336" cy="1210085"/>
          </a:xfrm>
          <a:prstGeom prst="rect">
            <a:avLst/>
          </a:prstGeom>
        </p:spPr>
      </p:pic>
    </p:spTree>
    <p:extLst>
      <p:ext uri="{BB962C8B-B14F-4D97-AF65-F5344CB8AC3E}">
        <p14:creationId xmlns:p14="http://schemas.microsoft.com/office/powerpoint/2010/main" val="388665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B881-3717-9345-A734-7F8B08473609}"/>
              </a:ext>
            </a:extLst>
          </p:cNvPr>
          <p:cNvSpPr>
            <a:spLocks noGrp="1"/>
          </p:cNvSpPr>
          <p:nvPr>
            <p:ph type="title"/>
          </p:nvPr>
        </p:nvSpPr>
        <p:spPr>
          <a:xfrm>
            <a:off x="685800" y="2492483"/>
            <a:ext cx="5067299" cy="1477328"/>
          </a:xfrm>
        </p:spPr>
        <p:txBody>
          <a:bodyPr/>
          <a:lstStyle/>
          <a:p>
            <a:r>
              <a:rPr lang="en-US" dirty="0"/>
              <a:t>Create AWS Account</a:t>
            </a:r>
          </a:p>
        </p:txBody>
      </p:sp>
      <p:sp>
        <p:nvSpPr>
          <p:cNvPr id="3" name="Text Placeholder 2">
            <a:extLst>
              <a:ext uri="{FF2B5EF4-FFF2-40B4-BE49-F238E27FC236}">
                <a16:creationId xmlns:a16="http://schemas.microsoft.com/office/drawing/2014/main" id="{E932BC2F-8DFF-ED4A-978C-CAC8824B4EE1}"/>
              </a:ext>
            </a:extLst>
          </p:cNvPr>
          <p:cNvSpPr>
            <a:spLocks noGrp="1"/>
          </p:cNvSpPr>
          <p:nvPr>
            <p:ph type="body" idx="1"/>
          </p:nvPr>
        </p:nvSpPr>
        <p:spPr/>
        <p:txBody>
          <a:bodyPr/>
          <a:lstStyle/>
          <a:p>
            <a:r>
              <a:rPr lang="en-US" dirty="0"/>
              <a:t>Generate Credentials File</a:t>
            </a:r>
          </a:p>
        </p:txBody>
      </p:sp>
      <p:sp>
        <p:nvSpPr>
          <p:cNvPr id="4" name="Text Placeholder 3">
            <a:extLst>
              <a:ext uri="{FF2B5EF4-FFF2-40B4-BE49-F238E27FC236}">
                <a16:creationId xmlns:a16="http://schemas.microsoft.com/office/drawing/2014/main" id="{6B56E6B5-35F0-6143-B733-EFC773DAD893}"/>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84249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93B03-5D9C-8847-9C3A-6525FC74BB2A}"/>
              </a:ext>
            </a:extLst>
          </p:cNvPr>
          <p:cNvSpPr>
            <a:spLocks noGrp="1"/>
          </p:cNvSpPr>
          <p:nvPr>
            <p:ph type="title"/>
          </p:nvPr>
        </p:nvSpPr>
        <p:spPr/>
        <p:txBody>
          <a:bodyPr/>
          <a:lstStyle/>
          <a:p>
            <a:r>
              <a:rPr lang="en-US" dirty="0"/>
              <a:t>Create AWS Account (Credential File)</a:t>
            </a:r>
          </a:p>
        </p:txBody>
      </p:sp>
      <p:graphicFrame>
        <p:nvGraphicFramePr>
          <p:cNvPr id="5" name="Content Placeholder 4">
            <a:extLst>
              <a:ext uri="{FF2B5EF4-FFF2-40B4-BE49-F238E27FC236}">
                <a16:creationId xmlns:a16="http://schemas.microsoft.com/office/drawing/2014/main" id="{D8AAF3AD-613F-A64A-B7DE-309D07CB018F}"/>
              </a:ext>
            </a:extLst>
          </p:cNvPr>
          <p:cNvGraphicFramePr>
            <a:graphicFrameLocks noGrp="1"/>
          </p:cNvGraphicFramePr>
          <p:nvPr>
            <p:ph idx="1"/>
            <p:extLst>
              <p:ext uri="{D42A27DB-BD31-4B8C-83A1-F6EECF244321}">
                <p14:modId xmlns:p14="http://schemas.microsoft.com/office/powerpoint/2010/main" val="3079203328"/>
              </p:ext>
            </p:extLst>
          </p:nvPr>
        </p:nvGraphicFramePr>
        <p:xfrm>
          <a:off x="685800" y="2368550"/>
          <a:ext cx="10817225" cy="3803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7FFDB077-C8C5-324E-9108-FFE25FA362BF}"/>
              </a:ext>
            </a:extLst>
          </p:cNvPr>
          <p:cNvSpPr>
            <a:spLocks noGrp="1"/>
          </p:cNvSpPr>
          <p:nvPr>
            <p:ph type="body" idx="13"/>
          </p:nvPr>
        </p:nvSpPr>
        <p:spPr/>
        <p:txBody>
          <a:bodyPr/>
          <a:lstStyle/>
          <a:p>
            <a:r>
              <a:rPr lang="en-US" dirty="0"/>
              <a:t>Log into your AWS Console</a:t>
            </a:r>
          </a:p>
        </p:txBody>
      </p:sp>
    </p:spTree>
    <p:extLst>
      <p:ext uri="{BB962C8B-B14F-4D97-AF65-F5344CB8AC3E}">
        <p14:creationId xmlns:p14="http://schemas.microsoft.com/office/powerpoint/2010/main" val="266166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A2D15-4357-EF48-9AEF-0A20D691BDCE}"/>
              </a:ext>
            </a:extLst>
          </p:cNvPr>
          <p:cNvSpPr>
            <a:spLocks noGrp="1"/>
          </p:cNvSpPr>
          <p:nvPr>
            <p:ph type="title"/>
          </p:nvPr>
        </p:nvSpPr>
        <p:spPr/>
        <p:txBody>
          <a:bodyPr/>
          <a:lstStyle/>
          <a:p>
            <a:r>
              <a:rPr lang="en-US" dirty="0"/>
              <a:t>Shortcut IAM Creation</a:t>
            </a:r>
          </a:p>
        </p:txBody>
      </p:sp>
      <p:sp>
        <p:nvSpPr>
          <p:cNvPr id="6" name="Content Placeholder 5">
            <a:extLst>
              <a:ext uri="{FF2B5EF4-FFF2-40B4-BE49-F238E27FC236}">
                <a16:creationId xmlns:a16="http://schemas.microsoft.com/office/drawing/2014/main" id="{61C82C03-8E4E-934A-960C-4837FA2C9E53}"/>
              </a:ext>
            </a:extLst>
          </p:cNvPr>
          <p:cNvSpPr>
            <a:spLocks noGrp="1"/>
          </p:cNvSpPr>
          <p:nvPr>
            <p:ph idx="15"/>
          </p:nvPr>
        </p:nvSpPr>
        <p:spPr/>
        <p:txBody>
          <a:bodyPr/>
          <a:lstStyle/>
          <a:p>
            <a:pPr algn="ctr"/>
            <a:r>
              <a:rPr lang="en-US" sz="1600" dirty="0"/>
              <a:t>Store Credentials for next section</a:t>
            </a:r>
          </a:p>
          <a:p>
            <a:pPr algn="ctr"/>
            <a:endParaRPr lang="en-US" sz="1600" dirty="0"/>
          </a:p>
        </p:txBody>
      </p:sp>
      <p:sp>
        <p:nvSpPr>
          <p:cNvPr id="7" name="Content Placeholder 6">
            <a:extLst>
              <a:ext uri="{FF2B5EF4-FFF2-40B4-BE49-F238E27FC236}">
                <a16:creationId xmlns:a16="http://schemas.microsoft.com/office/drawing/2014/main" id="{EA81ED9D-3131-7C48-92AA-79D8610D0677}"/>
              </a:ext>
            </a:extLst>
          </p:cNvPr>
          <p:cNvSpPr>
            <a:spLocks noGrp="1"/>
          </p:cNvSpPr>
          <p:nvPr>
            <p:ph idx="16"/>
          </p:nvPr>
        </p:nvSpPr>
        <p:spPr/>
        <p:txBody>
          <a:bodyPr/>
          <a:lstStyle/>
          <a:p>
            <a:pPr algn="ctr"/>
            <a:r>
              <a:rPr lang="en-US" sz="1600" dirty="0"/>
              <a:t>Click this </a:t>
            </a:r>
            <a:r>
              <a:rPr lang="en-US" sz="1600" dirty="0">
                <a:hlinkClick r:id="rId2"/>
              </a:rPr>
              <a:t>link</a:t>
            </a:r>
            <a:r>
              <a:rPr lang="en-US" sz="1600" dirty="0"/>
              <a:t> : </a:t>
            </a:r>
            <a:r>
              <a:rPr lang="en-US" sz="1600" dirty="0">
                <a:hlinkClick r:id="rId3"/>
              </a:rPr>
              <a:t>https://go.aws/3fTEPMa</a:t>
            </a:r>
            <a:r>
              <a:rPr lang="en-US" sz="1600" dirty="0"/>
              <a:t> </a:t>
            </a:r>
          </a:p>
          <a:p>
            <a:pPr algn="ctr"/>
            <a:endParaRPr lang="en-US" sz="1600" dirty="0"/>
          </a:p>
          <a:p>
            <a:pPr algn="ctr"/>
            <a:endParaRPr lang="en-US" sz="1600" dirty="0"/>
          </a:p>
        </p:txBody>
      </p:sp>
      <p:sp>
        <p:nvSpPr>
          <p:cNvPr id="8" name="Content Placeholder 7">
            <a:extLst>
              <a:ext uri="{FF2B5EF4-FFF2-40B4-BE49-F238E27FC236}">
                <a16:creationId xmlns:a16="http://schemas.microsoft.com/office/drawing/2014/main" id="{4D4F6B79-0649-B043-8CC4-FD783F04983F}"/>
              </a:ext>
            </a:extLst>
          </p:cNvPr>
          <p:cNvSpPr>
            <a:spLocks noGrp="1"/>
          </p:cNvSpPr>
          <p:nvPr>
            <p:ph idx="17"/>
          </p:nvPr>
        </p:nvSpPr>
        <p:spPr/>
        <p:txBody>
          <a:bodyPr/>
          <a:lstStyle/>
          <a:p>
            <a:pPr algn="ctr">
              <a:buNone/>
            </a:pPr>
            <a:r>
              <a:rPr lang="en-US" sz="1600" dirty="0"/>
              <a:t>Log into your </a:t>
            </a:r>
            <a:r>
              <a:rPr lang="en-US" sz="1600" dirty="0">
                <a:hlinkClick r:id="rId4"/>
              </a:rPr>
              <a:t>AWS Account</a:t>
            </a:r>
            <a:endParaRPr lang="en-US" sz="1600" dirty="0"/>
          </a:p>
        </p:txBody>
      </p:sp>
      <p:sp>
        <p:nvSpPr>
          <p:cNvPr id="5" name="Text Placeholder 4">
            <a:extLst>
              <a:ext uri="{FF2B5EF4-FFF2-40B4-BE49-F238E27FC236}">
                <a16:creationId xmlns:a16="http://schemas.microsoft.com/office/drawing/2014/main" id="{7135481A-4230-2745-B904-CE2FD604679A}"/>
              </a:ext>
            </a:extLst>
          </p:cNvPr>
          <p:cNvSpPr>
            <a:spLocks noGrp="1"/>
          </p:cNvSpPr>
          <p:nvPr>
            <p:ph type="body" idx="13"/>
          </p:nvPr>
        </p:nvSpPr>
        <p:spPr/>
        <p:txBody>
          <a:bodyPr/>
          <a:lstStyle/>
          <a:p>
            <a:r>
              <a:rPr lang="en-US" dirty="0"/>
              <a:t>Three Step process</a:t>
            </a:r>
          </a:p>
        </p:txBody>
      </p:sp>
      <p:pic>
        <p:nvPicPr>
          <p:cNvPr id="9" name="Picture 8">
            <a:extLst>
              <a:ext uri="{FF2B5EF4-FFF2-40B4-BE49-F238E27FC236}">
                <a16:creationId xmlns:a16="http://schemas.microsoft.com/office/drawing/2014/main" id="{99F7BE92-1AFF-A545-ABE0-BD0A3E887503}"/>
              </a:ext>
            </a:extLst>
          </p:cNvPr>
          <p:cNvPicPr>
            <a:picLocks noChangeAspect="1"/>
          </p:cNvPicPr>
          <p:nvPr/>
        </p:nvPicPr>
        <p:blipFill>
          <a:blip r:embed="rId5"/>
          <a:stretch>
            <a:fillRect/>
          </a:stretch>
        </p:blipFill>
        <p:spPr>
          <a:xfrm>
            <a:off x="946149" y="2615692"/>
            <a:ext cx="2628900" cy="3721100"/>
          </a:xfrm>
          <a:prstGeom prst="rect">
            <a:avLst/>
          </a:prstGeom>
        </p:spPr>
      </p:pic>
      <p:pic>
        <p:nvPicPr>
          <p:cNvPr id="10" name="Picture 9">
            <a:extLst>
              <a:ext uri="{FF2B5EF4-FFF2-40B4-BE49-F238E27FC236}">
                <a16:creationId xmlns:a16="http://schemas.microsoft.com/office/drawing/2014/main" id="{9F140017-B04E-8243-ABA5-367E94A11391}"/>
              </a:ext>
            </a:extLst>
          </p:cNvPr>
          <p:cNvPicPr>
            <a:picLocks noChangeAspect="1"/>
          </p:cNvPicPr>
          <p:nvPr/>
        </p:nvPicPr>
        <p:blipFill>
          <a:blip r:embed="rId6"/>
          <a:stretch>
            <a:fillRect/>
          </a:stretch>
        </p:blipFill>
        <p:spPr>
          <a:xfrm>
            <a:off x="4785500" y="2930053"/>
            <a:ext cx="2883775" cy="3406739"/>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8BE56774-E3EC-324C-99B9-ED8E2271CDF3}"/>
              </a:ext>
            </a:extLst>
          </p:cNvPr>
          <p:cNvPicPr>
            <a:picLocks noChangeAspect="1"/>
          </p:cNvPicPr>
          <p:nvPr/>
        </p:nvPicPr>
        <p:blipFill>
          <a:blip r:embed="rId7"/>
          <a:stretch>
            <a:fillRect/>
          </a:stretch>
        </p:blipFill>
        <p:spPr>
          <a:xfrm>
            <a:off x="7935098" y="2930053"/>
            <a:ext cx="3677194" cy="1614378"/>
          </a:xfrm>
          <a:prstGeom prst="rect">
            <a:avLst/>
          </a:prstGeom>
        </p:spPr>
      </p:pic>
      <p:sp>
        <p:nvSpPr>
          <p:cNvPr id="13" name="Down Arrow 12">
            <a:extLst>
              <a:ext uri="{FF2B5EF4-FFF2-40B4-BE49-F238E27FC236}">
                <a16:creationId xmlns:a16="http://schemas.microsoft.com/office/drawing/2014/main" id="{757DE71A-CCF1-A74E-B7CF-BD8081780D24}"/>
              </a:ext>
            </a:extLst>
          </p:cNvPr>
          <p:cNvSpPr/>
          <p:nvPr/>
        </p:nvSpPr>
        <p:spPr>
          <a:xfrm>
            <a:off x="10071646" y="2820927"/>
            <a:ext cx="325802" cy="428432"/>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4" name="TextBox 13">
            <a:extLst>
              <a:ext uri="{FF2B5EF4-FFF2-40B4-BE49-F238E27FC236}">
                <a16:creationId xmlns:a16="http://schemas.microsoft.com/office/drawing/2014/main" id="{B4D499DD-12D4-F54E-9B2C-1EFC984B7912}"/>
              </a:ext>
            </a:extLst>
          </p:cNvPr>
          <p:cNvSpPr txBox="1"/>
          <p:nvPr/>
        </p:nvSpPr>
        <p:spPr>
          <a:xfrm>
            <a:off x="8038892" y="5850439"/>
            <a:ext cx="3778921" cy="369332"/>
          </a:xfrm>
          <a:prstGeom prst="rect">
            <a:avLst/>
          </a:prstGeom>
          <a:noFill/>
        </p:spPr>
        <p:txBody>
          <a:bodyPr wrap="square" lIns="0" tIns="0" rIns="0" bIns="0" rtlCol="0">
            <a:spAutoFit/>
          </a:bodyPr>
          <a:lstStyle/>
          <a:p>
            <a:pPr algn="l">
              <a:spcAft>
                <a:spcPts val="600"/>
              </a:spcAft>
            </a:pPr>
            <a:r>
              <a:rPr lang="en-US" sz="1200" kern="100" spc="-30" dirty="0"/>
              <a:t>** See Long Form section in Appendix for step-by-step process to create IAM and Policy. </a:t>
            </a:r>
          </a:p>
        </p:txBody>
      </p:sp>
      <p:sp>
        <p:nvSpPr>
          <p:cNvPr id="15" name="Down Arrow 14">
            <a:extLst>
              <a:ext uri="{FF2B5EF4-FFF2-40B4-BE49-F238E27FC236}">
                <a16:creationId xmlns:a16="http://schemas.microsoft.com/office/drawing/2014/main" id="{B1555B32-CDED-0F4F-9DEF-46F8D6CF2A7A}"/>
              </a:ext>
            </a:extLst>
          </p:cNvPr>
          <p:cNvSpPr/>
          <p:nvPr/>
        </p:nvSpPr>
        <p:spPr>
          <a:xfrm rot="10800000">
            <a:off x="10071646" y="4330215"/>
            <a:ext cx="325802" cy="428432"/>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4088047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703</TotalTime>
  <Words>1707</Words>
  <Application>Microsoft Macintosh PowerPoint</Application>
  <PresentationFormat>Widescreen</PresentationFormat>
  <Paragraphs>255</Paragraphs>
  <Slides>44</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Arial</vt:lpstr>
      <vt:lpstr>Calibri</vt:lpstr>
      <vt:lpstr>newpinkSplunk</vt:lpstr>
      <vt:lpstr>AWS GDI</vt:lpstr>
      <vt:lpstr>Agenda</vt:lpstr>
      <vt:lpstr>Splunk HEC Setup</vt:lpstr>
      <vt:lpstr>Setup HEC on Splunk Cloud Deployment</vt:lpstr>
      <vt:lpstr>Setup HEC on Splunk Cloud Deployment</vt:lpstr>
      <vt:lpstr>Setup HEC on Splunk Cloud Deployment</vt:lpstr>
      <vt:lpstr>Create AWS Account</vt:lpstr>
      <vt:lpstr>Create AWS Account (Credential File)</vt:lpstr>
      <vt:lpstr>Shortcut IAM Creation</vt:lpstr>
      <vt:lpstr>Setup Grand Central</vt:lpstr>
      <vt:lpstr>Setup Grand Central </vt:lpstr>
      <vt:lpstr>Configure Grand Central</vt:lpstr>
      <vt:lpstr>Configure Grand Central</vt:lpstr>
      <vt:lpstr>Configure Grand Central</vt:lpstr>
      <vt:lpstr>Configure Grand Central</vt:lpstr>
      <vt:lpstr>Configure Grand Central</vt:lpstr>
      <vt:lpstr>Deploy Data Collection</vt:lpstr>
      <vt:lpstr>Deploy Data Collection</vt:lpstr>
      <vt:lpstr>Deploy Data Collection</vt:lpstr>
      <vt:lpstr>Deploy Data Collection</vt:lpstr>
      <vt:lpstr>Deploy Data Collection</vt:lpstr>
      <vt:lpstr>CloudWatch Logs Collection</vt:lpstr>
      <vt:lpstr>Setup AWS to send CloudWatch Log</vt:lpstr>
      <vt:lpstr>Shortcut Creating VPC &amp; VPC Flow Logs</vt:lpstr>
      <vt:lpstr>CloudWatch Log output</vt:lpstr>
      <vt:lpstr>Deploy Data Collection</vt:lpstr>
      <vt:lpstr>Delete Deployments</vt:lpstr>
      <vt:lpstr>Delete Deployments</vt:lpstr>
      <vt:lpstr>Burn Down</vt:lpstr>
      <vt:lpstr>PowerPoint Presentation</vt:lpstr>
      <vt:lpstr>Setup AWS CloudWatch Logs</vt:lpstr>
      <vt:lpstr>Setup AWS CloudWatch</vt:lpstr>
      <vt:lpstr>AWS CloudWatch Logs Setup</vt:lpstr>
      <vt:lpstr>Go to the VPC Dashboard</vt:lpstr>
      <vt:lpstr>AWS CloudWatch Logs Setup</vt:lpstr>
      <vt:lpstr>AWS CloudWatch Logs Setup</vt:lpstr>
      <vt:lpstr>AWS CloudWatch Logs Setup</vt:lpstr>
      <vt:lpstr>Create AWS Account (Credential File)</vt:lpstr>
      <vt:lpstr>Create AWS Account (Credential File)</vt:lpstr>
      <vt:lpstr>Create AWS Account (Credential File)</vt:lpstr>
      <vt:lpstr>Create AWS Account (Credential File)</vt:lpstr>
      <vt:lpstr>Create AWS Account (Credential File)</vt:lpstr>
      <vt:lpstr>Create AWS Account (Credential File)</vt:lpstr>
      <vt:lpstr>Create AWS Account (Credential File)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GDI</dc:title>
  <dc:creator>Kam Amir</dc:creator>
  <cp:lastModifiedBy>Kam Amir</cp:lastModifiedBy>
  <cp:revision>10</cp:revision>
  <dcterms:created xsi:type="dcterms:W3CDTF">2020-05-18T20:30:54Z</dcterms:created>
  <dcterms:modified xsi:type="dcterms:W3CDTF">2020-05-20T19:05:52Z</dcterms:modified>
</cp:coreProperties>
</file>